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49"/>
  </p:notesMasterIdLst>
  <p:handoutMasterIdLst>
    <p:handoutMasterId r:id="rId50"/>
  </p:handoutMasterIdLst>
  <p:sldIdLst>
    <p:sldId id="256" r:id="rId6"/>
    <p:sldId id="267" r:id="rId7"/>
    <p:sldId id="290" r:id="rId8"/>
    <p:sldId id="306" r:id="rId9"/>
    <p:sldId id="292" r:id="rId10"/>
    <p:sldId id="289" r:id="rId11"/>
    <p:sldId id="307" r:id="rId12"/>
    <p:sldId id="305" r:id="rId13"/>
    <p:sldId id="268" r:id="rId14"/>
    <p:sldId id="283" r:id="rId15"/>
    <p:sldId id="294" r:id="rId16"/>
    <p:sldId id="284" r:id="rId17"/>
    <p:sldId id="293" r:id="rId18"/>
    <p:sldId id="295" r:id="rId19"/>
    <p:sldId id="296" r:id="rId20"/>
    <p:sldId id="297" r:id="rId21"/>
    <p:sldId id="298" r:id="rId22"/>
    <p:sldId id="299" r:id="rId23"/>
    <p:sldId id="300" r:id="rId24"/>
    <p:sldId id="301" r:id="rId25"/>
    <p:sldId id="302" r:id="rId26"/>
    <p:sldId id="308" r:id="rId27"/>
    <p:sldId id="303" r:id="rId28"/>
    <p:sldId id="304" r:id="rId29"/>
    <p:sldId id="309" r:id="rId30"/>
    <p:sldId id="310" r:id="rId31"/>
    <p:sldId id="311" r:id="rId32"/>
    <p:sldId id="312" r:id="rId33"/>
    <p:sldId id="313" r:id="rId34"/>
    <p:sldId id="314" r:id="rId35"/>
    <p:sldId id="315" r:id="rId36"/>
    <p:sldId id="278" r:id="rId37"/>
    <p:sldId id="279" r:id="rId38"/>
    <p:sldId id="280" r:id="rId39"/>
    <p:sldId id="282" r:id="rId40"/>
    <p:sldId id="281" r:id="rId41"/>
    <p:sldId id="269" r:id="rId42"/>
    <p:sldId id="270" r:id="rId43"/>
    <p:sldId id="271" r:id="rId44"/>
    <p:sldId id="275" r:id="rId45"/>
    <p:sldId id="277" r:id="rId46"/>
    <p:sldId id="276" r:id="rId47"/>
    <p:sldId id="273" r:id="rId4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86450"/>
  </p:normalViewPr>
  <p:slideViewPr>
    <p:cSldViewPr snapToGrid="0" snapToObjects="1">
      <p:cViewPr varScale="1">
        <p:scale>
          <a:sx n="74" d="100"/>
          <a:sy n="74" d="100"/>
        </p:scale>
        <p:origin x="104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1-4-2022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1-4-2022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is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Why is this perspective valuable for designing for human-computer interaction?</a:t>
            </a:r>
          </a:p>
          <a:p>
            <a:pPr marL="171450" indent="-171450">
              <a:buFont typeface="Arial" panose="020B0604020202020204" pitchFamily="34" charset="0"/>
              <a:buChar char="•"/>
            </a:pPr>
            <a:r>
              <a:rPr lang="en-GB" dirty="0"/>
              <a:t>What are the implications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is does Network-Enabled </a:t>
            </a:r>
            <a:r>
              <a:rPr lang="en-GB" dirty="0" err="1"/>
              <a:t>Cogntion</a:t>
            </a:r>
            <a:r>
              <a:rPr lang="en-GB" dirty="0"/>
              <a:t>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a:t>
            </a:r>
            <a:r>
              <a:rPr lang="en-GB" dirty="0" err="1"/>
              <a:t>cogntion</a:t>
            </a:r>
            <a:r>
              <a:rPr lang="en-GB" dirty="0"/>
              <a:t>?</a:t>
            </a:r>
          </a:p>
          <a:p>
            <a:pPr marL="171450" indent="-171450">
              <a:buFont typeface="Arial" panose="020B0604020202020204" pitchFamily="34" charset="0"/>
              <a:buChar char="•"/>
            </a:pPr>
            <a:r>
              <a:rPr lang="en-GB" dirty="0"/>
              <a:t>What is the difference between the mind and the consciousness?</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Why is this perspective valuable for designing for human-computer interaction?</a:t>
            </a:r>
          </a:p>
          <a:p>
            <a:pPr marL="171450" indent="-171450">
              <a:buFont typeface="Arial" panose="020B0604020202020204" pitchFamily="34" charset="0"/>
              <a:buChar char="•"/>
            </a:pPr>
            <a:r>
              <a:rPr lang="en-GB" dirty="0"/>
              <a:t>What are the implications 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cognition?</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It’s a powerful tool for creating personalized and dynamic experiences, and it’s already driving everything from Netflix recommendations to autonomous cars. But as more and more experiences are built with ML, it’s clear that </a:t>
            </a:r>
            <a:r>
              <a:rPr lang="en-US" b="0" i="0" dirty="0" err="1">
                <a:solidFill>
                  <a:srgbClr val="292929"/>
                </a:solidFill>
                <a:effectLst/>
                <a:latin typeface="charter"/>
              </a:rPr>
              <a:t>UXers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Google Sans Text"/>
              </a:rPr>
              <a:t>Every facet of ML is fueled and mediated by human judgement; from the idea to develop a model in the first place, to the sources of data chosen to train from, to the sample data itself and the methods and labels used to describe it, all the way to the success criteria for the aforementioned wrongness and rightness. </a:t>
            </a:r>
            <a:r>
              <a:rPr lang="en-US" b="0" i="0">
                <a:solidFill>
                  <a:srgbClr val="424242"/>
                </a:solidFill>
                <a:effectLst/>
                <a:latin typeface="Google Sans Text"/>
              </a:rPr>
              <a:t>Suffice to say, the UX axiom “you are not the user” is more important than ever.</a:t>
            </a:r>
            <a:endParaRPr lang="en-US"/>
          </a:p>
        </p:txBody>
      </p:sp>
      <p:sp>
        <p:nvSpPr>
          <p:cNvPr id="4" name="Slide Number Placeholder 3"/>
          <p:cNvSpPr>
            <a:spLocks noGrp="1"/>
          </p:cNvSpPr>
          <p:nvPr>
            <p:ph type="sldNum" sz="quarter" idx="5"/>
          </p:nvPr>
        </p:nvSpPr>
        <p:spPr/>
        <p:txBody>
          <a:bodyPr/>
          <a:lstStyle/>
          <a:p>
            <a:fld id="{28FC5874-2264-DB45-A455-DDA96B8CCAE6}" type="slidenum">
              <a:rPr lang="nl-NL" smtClean="0"/>
              <a:t>18</a:t>
            </a:fld>
            <a:endParaRPr lang="nl-NL"/>
          </a:p>
        </p:txBody>
      </p:sp>
    </p:spTree>
    <p:extLst>
      <p:ext uri="{BB962C8B-B14F-4D97-AF65-F5344CB8AC3E}">
        <p14:creationId xmlns:p14="http://schemas.microsoft.com/office/powerpoint/2010/main" val="2997934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1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1 april 2022</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1 april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1 april 2022</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1 april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s://pair.withgoogle.com/" TargetMode="External"/><Relationship Id="rId2" Type="http://schemas.openxmlformats.org/officeDocument/2006/relationships/hyperlink" Target="https://adsai.buas.nl/Study%20Content/Human-Centered%20Artificial%20Intelligence/Interaction_Information_Processing_Fundamentals.html" TargetMode="External"/><Relationship Id="rId1" Type="http://schemas.openxmlformats.org/officeDocument/2006/relationships/slideLayout" Target="../slideLayouts/slideLayout18.xm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8.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ted.com/talks/luis_von_ahn_massive_scale_online_collaboration?language=en"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NL" dirty="0"/>
              <a:t>Fundamentals &amp; </a:t>
            </a:r>
            <a:r>
              <a:rPr lang="en-US" dirty="0"/>
              <a:t>Applications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Human-Centered Artificial Intelligence (HCAI)</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2057401"/>
            <a:ext cx="11144922" cy="3917372"/>
          </a:xfrm>
        </p:spPr>
        <p:txBody>
          <a:bodyPr/>
          <a:lstStyle/>
          <a:p>
            <a:r>
              <a:rPr lang="nl-NL" dirty="0" err="1"/>
              <a:t>So</a:t>
            </a:r>
            <a:r>
              <a:rPr lang="nl-NL" dirty="0"/>
              <a:t> </a:t>
            </a:r>
            <a:r>
              <a:rPr lang="nl-NL" dirty="0" err="1"/>
              <a:t>to</a:t>
            </a:r>
            <a:r>
              <a:rPr lang="nl-NL" dirty="0"/>
              <a:t> a user, </a:t>
            </a:r>
            <a:r>
              <a:rPr lang="nl-NL" b="1" dirty="0"/>
              <a:t>AI is like a </a:t>
            </a:r>
            <a:r>
              <a:rPr lang="nl-NL" b="1" dirty="0" err="1"/>
              <a:t>relationship</a:t>
            </a:r>
            <a:r>
              <a:rPr lang="nl-NL" dirty="0"/>
              <a:t>: </a:t>
            </a:r>
            <a:r>
              <a:rPr lang="nl-NL" dirty="0" err="1"/>
              <a:t>interaction</a:t>
            </a:r>
            <a:r>
              <a:rPr lang="nl-NL" dirty="0"/>
              <a:t> </a:t>
            </a:r>
            <a:r>
              <a:rPr lang="nl-NL" dirty="0" err="1"/>
              <a:t>and</a:t>
            </a:r>
            <a:r>
              <a:rPr lang="nl-NL" dirty="0"/>
              <a:t> </a:t>
            </a:r>
            <a:r>
              <a:rPr lang="nl-NL" dirty="0" err="1"/>
              <a:t>communication</a:t>
            </a:r>
            <a:r>
              <a:rPr lang="nl-NL" dirty="0"/>
              <a:t>:</a:t>
            </a:r>
          </a:p>
          <a:p>
            <a:r>
              <a:rPr lang="nl-NL" b="1" dirty="0"/>
              <a:t>The AI </a:t>
            </a:r>
            <a:r>
              <a:rPr lang="nl-NL" b="1" dirty="0" err="1"/>
              <a:t>should</a:t>
            </a:r>
            <a:r>
              <a:rPr lang="nl-NL" b="1" dirty="0"/>
              <a:t> </a:t>
            </a:r>
            <a:r>
              <a:rPr lang="nl-NL" b="1" dirty="0" err="1"/>
              <a:t>anticipate</a:t>
            </a:r>
            <a:r>
              <a:rPr lang="nl-NL" b="1" dirty="0"/>
              <a:t> </a:t>
            </a:r>
            <a:r>
              <a:rPr lang="nl-NL" dirty="0" err="1"/>
              <a:t>what</a:t>
            </a:r>
            <a:r>
              <a:rPr lang="nl-NL" dirty="0"/>
              <a:t> </a:t>
            </a:r>
            <a:r>
              <a:rPr lang="nl-NL" dirty="0" err="1"/>
              <a:t>the</a:t>
            </a:r>
            <a:r>
              <a:rPr lang="nl-NL" dirty="0"/>
              <a:t> user wants </a:t>
            </a:r>
            <a:r>
              <a:rPr lang="nl-NL" dirty="0" err="1"/>
              <a:t>and</a:t>
            </a:r>
            <a:r>
              <a:rPr lang="nl-NL" dirty="0"/>
              <a:t> </a:t>
            </a:r>
            <a:r>
              <a:rPr lang="nl-NL" b="1" dirty="0" err="1"/>
              <a:t>the</a:t>
            </a:r>
            <a:r>
              <a:rPr lang="nl-NL" b="1" dirty="0"/>
              <a:t> user </a:t>
            </a:r>
            <a:r>
              <a:rPr lang="nl-NL" dirty="0" err="1"/>
              <a:t>will</a:t>
            </a:r>
            <a:r>
              <a:rPr lang="nl-NL" b="1" dirty="0"/>
              <a:t> </a:t>
            </a:r>
            <a:r>
              <a:rPr lang="nl-NL" dirty="0" err="1"/>
              <a:t>anticipates</a:t>
            </a:r>
            <a:r>
              <a:rPr lang="nl-NL" b="1" dirty="0"/>
              <a:t> </a:t>
            </a:r>
            <a:r>
              <a:rPr lang="nl-NL" dirty="0" err="1"/>
              <a:t>what</a:t>
            </a:r>
            <a:r>
              <a:rPr lang="nl-NL" dirty="0"/>
              <a:t> </a:t>
            </a:r>
            <a:r>
              <a:rPr lang="nl-NL" dirty="0" err="1"/>
              <a:t>the</a:t>
            </a:r>
            <a:r>
              <a:rPr lang="nl-NL" dirty="0"/>
              <a:t> AI </a:t>
            </a:r>
            <a:r>
              <a:rPr lang="nl-NL" dirty="0" err="1"/>
              <a:t>will</a:t>
            </a:r>
            <a:r>
              <a:rPr lang="nl-NL" dirty="0"/>
              <a:t> do</a:t>
            </a:r>
          </a:p>
          <a:p>
            <a:r>
              <a:rPr lang="nl-NL" dirty="0">
                <a:sym typeface="Wingdings" panose="05000000000000000000" pitchFamily="2" charset="2"/>
              </a:rPr>
              <a:t>HCAI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futuristic</a:t>
            </a:r>
            <a:r>
              <a:rPr lang="nl-NL" dirty="0">
                <a:sym typeface="Wingdings" panose="05000000000000000000" pitchFamily="2" charset="2"/>
              </a:rPr>
              <a:t> but </a:t>
            </a:r>
            <a:r>
              <a:rPr lang="nl-NL" dirty="0" err="1">
                <a:sym typeface="Wingdings" panose="05000000000000000000" pitchFamily="2" charset="2"/>
              </a:rPr>
              <a:t>about</a:t>
            </a:r>
            <a:r>
              <a:rPr lang="nl-NL" dirty="0">
                <a:sym typeface="Wingdings" panose="05000000000000000000" pitchFamily="2" charset="2"/>
              </a:rPr>
              <a:t> </a:t>
            </a:r>
            <a:r>
              <a:rPr lang="nl-NL" b="1" dirty="0" err="1">
                <a:sym typeface="Wingdings" panose="05000000000000000000" pitchFamily="2" charset="2"/>
              </a:rPr>
              <a:t>adding</a:t>
            </a:r>
            <a:r>
              <a:rPr lang="nl-NL" b="1" dirty="0">
                <a:sym typeface="Wingdings" panose="05000000000000000000" pitchFamily="2" charset="2"/>
              </a:rPr>
              <a:t> </a:t>
            </a:r>
            <a:r>
              <a:rPr lang="nl-NL" b="1" dirty="0" err="1">
                <a:sym typeface="Wingdings" panose="05000000000000000000" pitchFamily="2" charset="2"/>
              </a:rPr>
              <a:t>value</a:t>
            </a:r>
            <a:r>
              <a:rPr lang="nl-NL" dirty="0">
                <a:sym typeface="Wingdings" panose="05000000000000000000" pitchFamily="2" charset="2"/>
              </a:rPr>
              <a:t>; </a:t>
            </a:r>
            <a:r>
              <a:rPr lang="nl-NL" dirty="0" err="1">
                <a:sym typeface="Wingdings" panose="05000000000000000000" pitchFamily="2" charset="2"/>
              </a:rPr>
              <a:t>being</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p>
          <a:p>
            <a:pPr lvl="1"/>
            <a:r>
              <a:rPr lang="nl-NL" dirty="0" err="1">
                <a:sym typeface="Wingdings" panose="05000000000000000000" pitchFamily="2" charset="2"/>
              </a:rPr>
              <a:t>contributing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network-enabled</a:t>
            </a:r>
            <a:r>
              <a:rPr lang="nl-NL" dirty="0">
                <a:sym typeface="Wingdings" panose="05000000000000000000" pitchFamily="2" charset="2"/>
              </a:rPr>
              <a:t> </a:t>
            </a:r>
            <a:r>
              <a:rPr lang="nl-NL" dirty="0" err="1">
                <a:sym typeface="Wingdings" panose="05000000000000000000" pitchFamily="2" charset="2"/>
              </a:rPr>
              <a:t>cognition</a:t>
            </a:r>
            <a:endParaRPr lang="nl-NL" dirty="0">
              <a:sym typeface="Wingdings" panose="05000000000000000000" pitchFamily="2" charset="2"/>
            </a:endParaRPr>
          </a:p>
          <a:p>
            <a:r>
              <a:rPr lang="nl-NL" b="1" dirty="0">
                <a:sym typeface="Wingdings" panose="05000000000000000000" pitchFamily="2" charset="2"/>
              </a:rPr>
              <a:t>Manage user </a:t>
            </a:r>
            <a:r>
              <a:rPr lang="nl-NL" b="1" dirty="0" err="1">
                <a:sym typeface="Wingdings" panose="05000000000000000000" pitchFamily="2" charset="2"/>
              </a:rPr>
              <a:t>expectations</a:t>
            </a:r>
            <a:r>
              <a:rPr lang="nl-NL" dirty="0">
                <a:sym typeface="Wingdings" panose="05000000000000000000" pitchFamily="2" charset="2"/>
              </a:rPr>
              <a:t>: AI </a:t>
            </a:r>
            <a:r>
              <a:rPr lang="nl-NL" dirty="0" err="1">
                <a:sym typeface="Wingdings" panose="05000000000000000000" pitchFamily="2" charset="2"/>
              </a:rPr>
              <a:t>cannot</a:t>
            </a:r>
            <a:r>
              <a:rPr lang="nl-NL" dirty="0">
                <a:sym typeface="Wingdings" panose="05000000000000000000" pitchFamily="2" charset="2"/>
              </a:rPr>
              <a:t> do </a:t>
            </a:r>
            <a:r>
              <a:rPr lang="nl-NL" dirty="0" err="1">
                <a:sym typeface="Wingdings" panose="05000000000000000000" pitchFamily="2" charset="2"/>
              </a:rPr>
              <a:t>everything</a:t>
            </a:r>
            <a:r>
              <a:rPr lang="nl-NL" dirty="0">
                <a:sym typeface="Wingdings" panose="05000000000000000000" pitchFamily="2" charset="2"/>
              </a:rPr>
              <a:t> but </a:t>
            </a:r>
            <a:r>
              <a:rPr lang="nl-NL" dirty="0" err="1">
                <a:sym typeface="Wingdings" panose="05000000000000000000" pitchFamily="2" charset="2"/>
              </a:rPr>
              <a:t>the</a:t>
            </a:r>
            <a:r>
              <a:rPr lang="nl-NL" dirty="0">
                <a:sym typeface="Wingdings" panose="05000000000000000000" pitchFamily="2" charset="2"/>
              </a:rPr>
              <a:t> user </a:t>
            </a:r>
            <a:r>
              <a:rPr lang="nl-NL" dirty="0" err="1">
                <a:sym typeface="Wingdings" panose="05000000000000000000" pitchFamily="2" charset="2"/>
              </a:rPr>
              <a:t>will</a:t>
            </a:r>
            <a:r>
              <a:rPr lang="nl-NL" dirty="0">
                <a:sym typeface="Wingdings" panose="05000000000000000000" pitchFamily="2" charset="2"/>
              </a:rPr>
              <a:t> </a:t>
            </a:r>
            <a:r>
              <a:rPr lang="nl-NL" dirty="0" err="1">
                <a:sym typeface="Wingdings" panose="05000000000000000000" pitchFamily="2" charset="2"/>
              </a:rPr>
              <a:t>often</a:t>
            </a:r>
            <a:r>
              <a:rPr lang="nl-NL" dirty="0">
                <a:sym typeface="Wingdings" panose="05000000000000000000" pitchFamily="2" charset="2"/>
              </a:rPr>
              <a:t> </a:t>
            </a:r>
            <a:r>
              <a:rPr lang="nl-NL" dirty="0" err="1">
                <a:sym typeface="Wingdings" panose="05000000000000000000" pitchFamily="2" charset="2"/>
              </a:rPr>
              <a:t>expect</a:t>
            </a:r>
            <a:r>
              <a:rPr lang="nl-NL" dirty="0">
                <a:sym typeface="Wingdings" panose="05000000000000000000" pitchFamily="2" charset="2"/>
              </a:rPr>
              <a:t> </a:t>
            </a:r>
            <a:r>
              <a:rPr lang="nl-NL" dirty="0" err="1">
                <a:sym typeface="Wingdings" panose="05000000000000000000" pitchFamily="2" charset="2"/>
              </a:rPr>
              <a:t>futristic</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a:t>
            </a:r>
            <a:r>
              <a:rPr lang="nl-NL" dirty="0" err="1">
                <a:sym typeface="Wingdings" panose="05000000000000000000" pitchFamily="2" charset="2"/>
              </a:rPr>
              <a:t>emphasize</a:t>
            </a:r>
            <a:r>
              <a:rPr lang="nl-NL" dirty="0">
                <a:sym typeface="Wingdings" panose="05000000000000000000" pitchFamily="2" charset="2"/>
              </a:rPr>
              <a:t> </a:t>
            </a:r>
            <a:r>
              <a:rPr lang="nl-NL" dirty="0" err="1">
                <a:sym typeface="Wingdings" panose="05000000000000000000" pitchFamily="2" charset="2"/>
              </a:rPr>
              <a:t>how</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where</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help;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is AI </a:t>
            </a:r>
            <a:r>
              <a:rPr lang="nl-NL" dirty="0" err="1">
                <a:sym typeface="Wingdings" panose="05000000000000000000" pitchFamily="2" charset="2"/>
              </a:rPr>
              <a:t>driven</a:t>
            </a:r>
            <a:r>
              <a:rPr lang="nl-NL" dirty="0">
                <a:sym typeface="Wingdings" panose="05000000000000000000" pitchFamily="2" charset="2"/>
              </a:rPr>
              <a:t> (</a:t>
            </a:r>
            <a:r>
              <a:rPr lang="nl-NL" dirty="0" err="1">
                <a:sym typeface="Wingdings" panose="05000000000000000000" pitchFamily="2" charset="2"/>
              </a:rPr>
              <a:t>unless</a:t>
            </a:r>
            <a:r>
              <a:rPr lang="nl-NL" dirty="0">
                <a:sym typeface="Wingdings" panose="05000000000000000000" pitchFamily="2" charset="2"/>
              </a:rPr>
              <a:t> </a:t>
            </a:r>
            <a:r>
              <a:rPr lang="nl-NL" dirty="0" err="1">
                <a:sym typeface="Wingdings" panose="05000000000000000000" pitchFamily="2" charset="2"/>
              </a:rPr>
              <a:t>you’re</a:t>
            </a:r>
            <a:r>
              <a:rPr lang="nl-NL" dirty="0">
                <a:sym typeface="Wingdings" panose="05000000000000000000" pitchFamily="2" charset="2"/>
              </a:rPr>
              <a:t> </a:t>
            </a:r>
            <a:r>
              <a:rPr lang="nl-NL" dirty="0" err="1">
                <a:sym typeface="Wingdings" panose="05000000000000000000" pitchFamily="2" charset="2"/>
              </a:rPr>
              <a:t>selling</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product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investors</a:t>
            </a:r>
            <a:r>
              <a:rPr lang="nl-NL" dirty="0">
                <a:sym typeface="Wingdings" panose="05000000000000000000" pitchFamily="2" charset="2"/>
              </a:rPr>
              <a:t> :p)</a:t>
            </a:r>
          </a:p>
          <a:p>
            <a:r>
              <a:rPr lang="nl-NL" b="1" dirty="0" err="1">
                <a:sym typeface="Wingdings" panose="05000000000000000000" pitchFamily="2" charset="2"/>
              </a:rPr>
              <a:t>Which</a:t>
            </a:r>
            <a:r>
              <a:rPr lang="nl-NL" b="1" dirty="0">
                <a:sym typeface="Wingdings" panose="05000000000000000000" pitchFamily="2" charset="2"/>
              </a:rPr>
              <a:t> information does </a:t>
            </a:r>
            <a:r>
              <a:rPr lang="nl-NL" b="1" dirty="0" err="1">
                <a:sym typeface="Wingdings" panose="05000000000000000000" pitchFamily="2" charset="2"/>
              </a:rPr>
              <a:t>the</a:t>
            </a:r>
            <a:r>
              <a:rPr lang="nl-NL" b="1" dirty="0">
                <a:sym typeface="Wingdings" panose="05000000000000000000" pitchFamily="2" charset="2"/>
              </a:rPr>
              <a:t> user </a:t>
            </a:r>
            <a:r>
              <a:rPr lang="nl-NL" b="1" dirty="0" err="1">
                <a:sym typeface="Wingdings" panose="05000000000000000000" pitchFamily="2" charset="2"/>
              </a:rPr>
              <a:t>need</a:t>
            </a:r>
            <a:r>
              <a:rPr lang="nl-NL" b="1" dirty="0">
                <a:sym typeface="Wingdings" panose="05000000000000000000" pitchFamily="2" charset="2"/>
              </a:rPr>
              <a:t> </a:t>
            </a:r>
            <a:r>
              <a:rPr lang="nl-NL" b="1" dirty="0" err="1">
                <a:sym typeface="Wingdings" panose="05000000000000000000" pitchFamily="2" charset="2"/>
              </a:rPr>
              <a:t>and</a:t>
            </a:r>
            <a:r>
              <a:rPr lang="nl-NL" b="1" dirty="0">
                <a:sym typeface="Wingdings" panose="05000000000000000000" pitchFamily="2" charset="2"/>
              </a:rPr>
              <a:t> in </a:t>
            </a:r>
            <a:r>
              <a:rPr lang="nl-NL" b="1" dirty="0" err="1">
                <a:sym typeface="Wingdings" panose="05000000000000000000" pitchFamily="2" charset="2"/>
              </a:rPr>
              <a:t>what</a:t>
            </a:r>
            <a:r>
              <a:rPr lang="nl-NL" b="1" dirty="0">
                <a:sym typeface="Wingdings" panose="05000000000000000000" pitchFamily="2" charset="2"/>
              </a:rPr>
              <a:t> form?</a:t>
            </a:r>
            <a:r>
              <a:rPr lang="nl-NL" dirty="0">
                <a:sym typeface="Wingdings" panose="05000000000000000000" pitchFamily="2" charset="2"/>
              </a:rPr>
              <a:t> Full </a:t>
            </a:r>
            <a:r>
              <a:rPr lang="nl-NL" dirty="0" err="1">
                <a:sym typeface="Wingdings" panose="05000000000000000000" pitchFamily="2" charset="2"/>
              </a:rPr>
              <a:t>disclosure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always</a:t>
            </a:r>
            <a:r>
              <a:rPr lang="nl-NL" dirty="0">
                <a:sym typeface="Wingdings" panose="05000000000000000000" pitchFamily="2" charset="2"/>
              </a:rPr>
              <a:t> </a:t>
            </a:r>
            <a:r>
              <a:rPr lang="nl-NL" dirty="0" err="1">
                <a:sym typeface="Wingdings" panose="05000000000000000000" pitchFamily="2" charset="2"/>
              </a:rPr>
              <a:t>helpful</a:t>
            </a:r>
            <a:r>
              <a:rPr lang="nl-NL" dirty="0">
                <a:sym typeface="Wingdings" panose="05000000000000000000" pitchFamily="2" charset="2"/>
              </a:rPr>
              <a:t>; </a:t>
            </a:r>
            <a:r>
              <a:rPr lang="nl-NL" dirty="0" err="1">
                <a:sym typeface="Wingdings" panose="05000000000000000000" pitchFamily="2" charset="2"/>
              </a:rPr>
              <a:t>limeted</a:t>
            </a:r>
            <a:r>
              <a:rPr lang="nl-NL" dirty="0">
                <a:sym typeface="Wingdings" panose="05000000000000000000" pitchFamily="2" charset="2"/>
              </a:rPr>
              <a:t> </a:t>
            </a:r>
            <a:r>
              <a:rPr lang="nl-NL" dirty="0" err="1">
                <a:sym typeface="Wingdings" panose="05000000000000000000" pitchFamily="2" charset="2"/>
              </a:rPr>
              <a:t>might</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more </a:t>
            </a:r>
            <a:r>
              <a:rPr lang="nl-NL" dirty="0" err="1">
                <a:sym typeface="Wingdings" panose="05000000000000000000" pitchFamily="2" charset="2"/>
              </a:rPr>
              <a:t>useful</a:t>
            </a:r>
            <a:r>
              <a:rPr lang="nl-NL" dirty="0">
                <a:sym typeface="Wingdings" panose="05000000000000000000" pitchFamily="2" charset="2"/>
              </a:rPr>
              <a:t>: e.g. 85% </a:t>
            </a:r>
            <a:r>
              <a:rPr lang="nl-NL" dirty="0" err="1">
                <a:sym typeface="Wingdings" panose="05000000000000000000" pitchFamily="2" charset="2"/>
              </a:rPr>
              <a:t>prediction</a:t>
            </a:r>
            <a:r>
              <a:rPr lang="nl-NL" dirty="0">
                <a:sym typeface="Wingdings" panose="05000000000000000000" pitchFamily="2" charset="2"/>
              </a:rPr>
              <a:t> </a:t>
            </a:r>
            <a:r>
              <a:rPr lang="nl-NL" dirty="0" err="1">
                <a:sym typeface="Wingdings" panose="05000000000000000000" pitchFamily="2" charset="2"/>
              </a:rPr>
              <a:t>confidence</a:t>
            </a:r>
            <a:r>
              <a:rPr lang="nl-NL" dirty="0">
                <a:sym typeface="Wingdings" panose="05000000000000000000" pitchFamily="2" charset="2"/>
              </a:rPr>
              <a:t> </a:t>
            </a:r>
            <a:r>
              <a:rPr lang="nl-NL" dirty="0" err="1">
                <a:sym typeface="Wingdings" panose="05000000000000000000" pitchFamily="2" charset="2"/>
              </a:rPr>
              <a:t>isn’t</a:t>
            </a:r>
            <a:r>
              <a:rPr lang="nl-NL" dirty="0">
                <a:sym typeface="Wingdings" panose="05000000000000000000" pitchFamily="2" charset="2"/>
              </a:rPr>
              <a:t> </a:t>
            </a:r>
            <a:r>
              <a:rPr lang="nl-NL" dirty="0" err="1">
                <a:sym typeface="Wingdings" panose="05000000000000000000" pitchFamily="2" charset="2"/>
              </a:rPr>
              <a:t>neccesarily</a:t>
            </a:r>
            <a:r>
              <a:rPr lang="nl-NL" dirty="0">
                <a:sym typeface="Wingdings" panose="05000000000000000000" pitchFamily="2" charset="2"/>
              </a:rPr>
              <a:t> </a:t>
            </a:r>
            <a:r>
              <a:rPr lang="nl-NL" dirty="0" err="1">
                <a:sym typeface="Wingdings" panose="05000000000000000000" pitchFamily="2" charset="2"/>
              </a:rPr>
              <a:t>reassuring</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 user</a:t>
            </a:r>
          </a:p>
          <a:p>
            <a:endParaRPr lang="nl-NL" dirty="0"/>
          </a:p>
          <a:p>
            <a:pPr lvl="1"/>
            <a:endParaRPr lang="nl-NL" dirty="0"/>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360522"/>
            <a:ext cx="11144922" cy="867684"/>
          </a:xfrm>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9" name="Text Placeholder 2">
            <a:extLst>
              <a:ext uri="{FF2B5EF4-FFF2-40B4-BE49-F238E27FC236}">
                <a16:creationId xmlns:a16="http://schemas.microsoft.com/office/drawing/2014/main" id="{947BB703-1C21-4A49-AD62-E5AFCC206E0A}"/>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User needs</a:t>
            </a:r>
          </a:p>
        </p:txBody>
      </p:sp>
    </p:spTree>
    <p:extLst>
      <p:ext uri="{BB962C8B-B14F-4D97-AF65-F5344CB8AC3E}">
        <p14:creationId xmlns:p14="http://schemas.microsoft.com/office/powerpoint/2010/main" val="1297178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AI isn’t going to solve your problems for you</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p:txBody>
          <a:bodyPr/>
          <a:lstStyle/>
          <a:p>
            <a:r>
              <a:rPr lang="en-US" dirty="0"/>
              <a:t>Hype causes unrealistic expectations;</a:t>
            </a:r>
          </a:p>
          <a:p>
            <a:r>
              <a:rPr lang="en-US" dirty="0"/>
              <a:t>Meaningful problems are foundational; otherwise, AI might be overkill</a:t>
            </a:r>
          </a:p>
          <a:p>
            <a:r>
              <a:rPr lang="en-US" dirty="0"/>
              <a:t>Finding a meaningful problem still requires you to do the research and interpretation</a:t>
            </a:r>
          </a:p>
          <a:p>
            <a:r>
              <a:rPr lang="en-US" b="1" dirty="0">
                <a:solidFill>
                  <a:srgbClr val="002060"/>
                </a:solidFill>
                <a:hlinkClick r:id="rId2">
                  <a:extLst>
                    <a:ext uri="{A12FA001-AC4F-418D-AE19-62706E023703}">
                      <ahyp:hlinkClr xmlns:ahyp="http://schemas.microsoft.com/office/drawing/2018/hyperlinkcolor" val="tx"/>
                    </a:ext>
                  </a:extLst>
                </a:hlinkClick>
              </a:rPr>
              <a:t>Design thinking </a:t>
            </a:r>
            <a:r>
              <a:rPr lang="en-US" dirty="0"/>
              <a:t>and the </a:t>
            </a:r>
            <a:r>
              <a:rPr lang="en-US" b="1" dirty="0">
                <a:solidFill>
                  <a:srgbClr val="002060"/>
                </a:solidFill>
                <a:hlinkClick r:id="rId3">
                  <a:extLst>
                    <a:ext uri="{A12FA001-AC4F-418D-AE19-62706E023703}">
                      <ahyp:hlinkClr xmlns:ahyp="http://schemas.microsoft.com/office/drawing/2018/hyperlinkcolor" val="tx"/>
                    </a:ext>
                  </a:extLst>
                </a:hlinkClick>
              </a:rPr>
              <a:t>PAIR guidebook</a:t>
            </a:r>
            <a:r>
              <a:rPr lang="en-US" b="1" dirty="0"/>
              <a:t> </a:t>
            </a:r>
            <a:r>
              <a:rPr lang="en-US" dirty="0"/>
              <a:t>are great tool to find the right problems to solve!</a:t>
            </a:r>
          </a:p>
          <a:p>
            <a:r>
              <a:rPr lang="en-US" b="1" dirty="0"/>
              <a:t>What problem am I trying to solve?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4098" name="Picture 2">
            <a:extLst>
              <a:ext uri="{FF2B5EF4-FFF2-40B4-BE49-F238E27FC236}">
                <a16:creationId xmlns:a16="http://schemas.microsoft.com/office/drawing/2014/main" id="{C6DCF5BD-A7F5-4663-9525-6D2B822C4863}"/>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850009" y="1877670"/>
            <a:ext cx="6213115" cy="37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73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C8D4E-2175-4F0D-8F02-A64D49981654}"/>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AEB87E40-901F-4C8A-99C3-D02718ADC938}"/>
              </a:ext>
            </a:extLst>
          </p:cNvPr>
          <p:cNvSpPr>
            <a:spLocks noGrp="1"/>
          </p:cNvSpPr>
          <p:nvPr>
            <p:ph sz="quarter" idx="15"/>
          </p:nvPr>
        </p:nvSpPr>
        <p:spPr>
          <a:xfrm>
            <a:off x="537882" y="1943100"/>
            <a:ext cx="7909927" cy="4047215"/>
          </a:xfrm>
        </p:spPr>
        <p:txBody>
          <a:bodyPr/>
          <a:lstStyle/>
          <a:p>
            <a:r>
              <a:rPr lang="en-US" sz="2000" dirty="0"/>
              <a:t>Just as any other thing we create, the important thing is that what we create adds value and is therefore useful</a:t>
            </a:r>
          </a:p>
          <a:p>
            <a:r>
              <a:rPr lang="en-US" sz="2000" dirty="0"/>
              <a:t>Therefore, we first need to identify the problem</a:t>
            </a:r>
          </a:p>
          <a:p>
            <a:pPr lvl="2"/>
            <a:r>
              <a:rPr lang="en-US" sz="1800" dirty="0"/>
              <a:t>This can be a very clear problem </a:t>
            </a:r>
            <a:r>
              <a:rPr lang="en-US" sz="1800" dirty="0">
                <a:sym typeface="Wingdings" panose="05000000000000000000" pitchFamily="2" charset="2"/>
              </a:rPr>
              <a:t> google flights</a:t>
            </a:r>
            <a:endParaRPr lang="en-US" sz="1800" dirty="0"/>
          </a:p>
          <a:p>
            <a:pPr lvl="2"/>
            <a:r>
              <a:rPr lang="en-US" sz="1800" dirty="0"/>
              <a:t>Or a problems people weren’t aware of they had; something that makes their live easier, give a competitive edge </a:t>
            </a:r>
            <a:r>
              <a:rPr lang="en-US" sz="1800" dirty="0">
                <a:sym typeface="Wingdings" panose="05000000000000000000" pitchFamily="2" charset="2"/>
              </a:rPr>
              <a:t> cell phones</a:t>
            </a:r>
            <a:endParaRPr lang="en-US" sz="1800" dirty="0"/>
          </a:p>
          <a:p>
            <a:pPr lvl="1"/>
            <a:r>
              <a:rPr lang="en-US" sz="2000" dirty="0"/>
              <a:t>The problem consists of a </a:t>
            </a:r>
            <a:r>
              <a:rPr lang="en-US" sz="2000" b="1" dirty="0"/>
              <a:t>need</a:t>
            </a:r>
            <a:r>
              <a:rPr lang="en-US" sz="2000" dirty="0"/>
              <a:t> and a </a:t>
            </a:r>
            <a:r>
              <a:rPr lang="en-US" sz="2000" b="1" dirty="0"/>
              <a:t>behavioral pattern</a:t>
            </a:r>
            <a:endParaRPr lang="en-US" sz="2000" dirty="0"/>
          </a:p>
          <a:p>
            <a:r>
              <a:rPr lang="en-US" sz="2000" dirty="0"/>
              <a:t>Then, we can identify what would be valuable to solve that problem</a:t>
            </a:r>
          </a:p>
          <a:p>
            <a:pPr lvl="1"/>
            <a:r>
              <a:rPr lang="en-US" sz="2000" dirty="0"/>
              <a:t>What do people need? Human-centered needs</a:t>
            </a:r>
          </a:p>
          <a:p>
            <a:pPr lvl="1"/>
            <a:r>
              <a:rPr lang="en-US" sz="2000" dirty="0"/>
              <a:t>What are other important factors? E.g. Weather, market</a:t>
            </a:r>
          </a:p>
          <a:p>
            <a:pPr lvl="1"/>
            <a:endParaRPr lang="en-US" sz="2000" dirty="0"/>
          </a:p>
        </p:txBody>
      </p:sp>
      <p:pic>
        <p:nvPicPr>
          <p:cNvPr id="11266" name="Picture 2" descr="How to Use Google Flights to Save Money on Your Next Trip | Travel + Leisure">
            <a:extLst>
              <a:ext uri="{FF2B5EF4-FFF2-40B4-BE49-F238E27FC236}">
                <a16:creationId xmlns:a16="http://schemas.microsoft.com/office/drawing/2014/main" id="{97DE6E47-6015-4459-AF32-8C34EB94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57" r="17393"/>
          <a:stretch/>
        </p:blipFill>
        <p:spPr bwMode="auto">
          <a:xfrm>
            <a:off x="8759536" y="412477"/>
            <a:ext cx="2788920" cy="5577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66BE49B6-E2A9-4A7E-B2E6-C7755113C161}"/>
              </a:ext>
            </a:extLst>
          </p:cNvPr>
          <p:cNvSpPr>
            <a:spLocks noGrp="1"/>
          </p:cNvSpPr>
          <p:nvPr>
            <p:ph type="title"/>
          </p:nvPr>
        </p:nvSpPr>
        <p:spPr>
          <a:xfrm>
            <a:off x="538163" y="412750"/>
            <a:ext cx="11144250" cy="866775"/>
          </a:xfrm>
        </p:spPr>
        <p:txBody>
          <a:bodyPr/>
          <a:lstStyle/>
          <a:p>
            <a:r>
              <a:rPr lang="en-US" dirty="0"/>
              <a:t>HCAI Fundamentals</a:t>
            </a:r>
          </a:p>
        </p:txBody>
      </p:sp>
      <p:sp>
        <p:nvSpPr>
          <p:cNvPr id="9" name="Text Placeholder 2">
            <a:extLst>
              <a:ext uri="{FF2B5EF4-FFF2-40B4-BE49-F238E27FC236}">
                <a16:creationId xmlns:a16="http://schemas.microsoft.com/office/drawing/2014/main" id="{0424026E-EC54-4DDD-81E6-367D3AA6BA86}"/>
              </a:ext>
            </a:extLst>
          </p:cNvPr>
          <p:cNvSpPr txBox="1">
            <a:spLocks/>
          </p:cNvSpPr>
          <p:nvPr/>
        </p:nvSpPr>
        <p:spPr>
          <a:xfrm>
            <a:off x="537882" y="1399343"/>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Problems…</a:t>
            </a:r>
          </a:p>
        </p:txBody>
      </p:sp>
    </p:spTree>
    <p:extLst>
      <p:ext uri="{BB962C8B-B14F-4D97-AF65-F5344CB8AC3E}">
        <p14:creationId xmlns:p14="http://schemas.microsoft.com/office/powerpoint/2010/main" val="402268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a:xfrm>
            <a:off x="536957" y="1877670"/>
            <a:ext cx="5656025" cy="3888000"/>
          </a:xfrm>
        </p:spPr>
        <p:txBody>
          <a:bodyPr/>
          <a:lstStyle/>
          <a:p>
            <a:r>
              <a:rPr lang="en-US" dirty="0"/>
              <a:t>Ask yourself whether an ML solution actually adds a meaningful contribution</a:t>
            </a:r>
          </a:p>
          <a:p>
            <a:pPr lvl="1"/>
            <a:r>
              <a:rPr lang="en-US" dirty="0"/>
              <a:t>Sometimes a heuristic AI can work just as well or better, for example: </a:t>
            </a:r>
          </a:p>
          <a:p>
            <a:pPr lvl="2"/>
            <a:r>
              <a:rPr lang="en-US" dirty="0"/>
              <a:t>Regression model, numerical model etc.</a:t>
            </a:r>
          </a:p>
          <a:p>
            <a:pPr lvl="2"/>
            <a:r>
              <a:rPr lang="en-US" dirty="0"/>
              <a:t>State machine </a:t>
            </a:r>
          </a:p>
          <a:p>
            <a:pPr lvl="1"/>
            <a:r>
              <a:rPr lang="en-US" dirty="0"/>
              <a:t>Sometimes an AI isn’t needed in the first place, not even a heuristic one like a reactive state machine</a:t>
            </a:r>
          </a:p>
          <a:p>
            <a:r>
              <a:rPr lang="en-US" b="1" dirty="0"/>
              <a:t>Does implementation an AI actually adds a unique value? Is there a faster route?</a:t>
            </a:r>
          </a:p>
        </p:txBody>
      </p:sp>
      <p:pic>
        <p:nvPicPr>
          <p:cNvPr id="8" name="Content Placeholder 7" descr="Diagram, timeline&#10;&#10;Description automatically generated with medium confidence">
            <a:extLst>
              <a:ext uri="{FF2B5EF4-FFF2-40B4-BE49-F238E27FC236}">
                <a16:creationId xmlns:a16="http://schemas.microsoft.com/office/drawing/2014/main" id="{264609E2-27E0-4E0E-ADDC-9CA35567A0FF}"/>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106841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33ECF-B052-48CA-B3D4-EEBDD3FF3F82}"/>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Text Placeholder 2">
            <a:extLst>
              <a:ext uri="{FF2B5EF4-FFF2-40B4-BE49-F238E27FC236}">
                <a16:creationId xmlns:a16="http://schemas.microsoft.com/office/drawing/2014/main" id="{49C4A875-1FB4-4ED9-871B-D91F7D1EC26C}"/>
              </a:ext>
            </a:extLst>
          </p:cNvPr>
          <p:cNvSpPr>
            <a:spLocks noGrp="1"/>
          </p:cNvSpPr>
          <p:nvPr>
            <p:ph type="body" sz="quarter" idx="16"/>
          </p:nvPr>
        </p:nvSpPr>
        <p:spPr/>
        <p:txBody>
          <a:bodyPr/>
          <a:lstStyle/>
          <a:p>
            <a:r>
              <a:rPr lang="en-US" dirty="0"/>
              <a:t>Not every problem can be solved meaningfully using ML</a:t>
            </a:r>
          </a:p>
        </p:txBody>
      </p:sp>
      <p:sp>
        <p:nvSpPr>
          <p:cNvPr id="4" name="Content Placeholder 3">
            <a:extLst>
              <a:ext uri="{FF2B5EF4-FFF2-40B4-BE49-F238E27FC236}">
                <a16:creationId xmlns:a16="http://schemas.microsoft.com/office/drawing/2014/main" id="{44695122-FE32-494B-A9C6-77D413FDE2AB}"/>
              </a:ext>
            </a:extLst>
          </p:cNvPr>
          <p:cNvSpPr>
            <a:spLocks noGrp="1"/>
          </p:cNvSpPr>
          <p:nvPr>
            <p:ph sz="quarter" idx="15"/>
          </p:nvPr>
        </p:nvSpPr>
        <p:spPr/>
        <p:txBody>
          <a:bodyPr/>
          <a:lstStyle/>
          <a:p>
            <a:pPr marL="0" indent="0">
              <a:buNone/>
            </a:pPr>
            <a:r>
              <a:rPr lang="en-US" dirty="0"/>
              <a:t>How do you find out? </a:t>
            </a:r>
            <a:r>
              <a:rPr lang="en-US" b="1" dirty="0"/>
              <a:t>Ask yourself:</a:t>
            </a:r>
          </a:p>
          <a:p>
            <a:pPr algn="l">
              <a:buFont typeface="+mj-lt"/>
              <a:buAutoNum type="arabicPeriod"/>
            </a:pP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you describe the way a theoretical </a:t>
            </a:r>
            <a:r>
              <a:rPr lang="en-US" b="1" i="0" dirty="0">
                <a:solidFill>
                  <a:srgbClr val="3C454E"/>
                </a:solidFill>
                <a:effectLst/>
                <a:latin typeface="Lato" panose="020F0502020204030203" pitchFamily="34" charset="0"/>
              </a:rPr>
              <a:t>human</a:t>
            </a:r>
            <a:r>
              <a:rPr lang="en-US" b="0" i="0" dirty="0">
                <a:solidFill>
                  <a:srgbClr val="3C454E"/>
                </a:solidFill>
                <a:effectLst/>
                <a:latin typeface="Lato" panose="020F0502020204030203" pitchFamily="34" charset="0"/>
              </a:rPr>
              <a:t> "expert" might </a:t>
            </a:r>
            <a:r>
              <a:rPr lang="en-US" b="1" i="0" dirty="0">
                <a:solidFill>
                  <a:srgbClr val="3C454E"/>
                </a:solidFill>
                <a:effectLst/>
                <a:latin typeface="Lato" panose="020F0502020204030203" pitchFamily="34" charset="0"/>
              </a:rPr>
              <a:t>perform</a:t>
            </a:r>
            <a:r>
              <a:rPr lang="en-US" b="0" i="0" dirty="0">
                <a:solidFill>
                  <a:srgbClr val="3C454E"/>
                </a:solidFill>
                <a:effectLst/>
                <a:latin typeface="Lato" panose="020F0502020204030203" pitchFamily="34" charset="0"/>
              </a:rPr>
              <a:t> the </a:t>
            </a:r>
            <a:r>
              <a:rPr lang="en-US" b="1" i="0" dirty="0">
                <a:solidFill>
                  <a:srgbClr val="3C454E"/>
                </a:solidFill>
                <a:effectLst/>
                <a:latin typeface="Lato" panose="020F0502020204030203" pitchFamily="34" charset="0"/>
              </a:rPr>
              <a:t>task</a:t>
            </a:r>
            <a:r>
              <a:rPr lang="en-US" b="0" i="0" dirty="0">
                <a:solidFill>
                  <a:srgbClr val="3C454E"/>
                </a:solidFill>
                <a:effectLst/>
                <a:latin typeface="Lato" panose="020F0502020204030203" pitchFamily="34" charset="0"/>
              </a:rPr>
              <a:t> today?</a:t>
            </a:r>
          </a:p>
          <a:p>
            <a:pPr algn="l">
              <a:buFont typeface="+mj-lt"/>
              <a:buAutoNum type="arabicPeriod"/>
            </a:pPr>
            <a:r>
              <a:rPr lang="en-US" b="0" i="0" dirty="0">
                <a:solidFill>
                  <a:srgbClr val="3C454E"/>
                </a:solidFill>
                <a:effectLst/>
                <a:latin typeface="Lato" panose="020F0502020204030203" pitchFamily="34" charset="0"/>
              </a:rPr>
              <a:t>If your human expert were to perform this task, </a:t>
            </a:r>
            <a:r>
              <a:rPr lang="en-US" b="1" i="0" dirty="0">
                <a:solidFill>
                  <a:srgbClr val="3C454E"/>
                </a:solidFill>
                <a:effectLst/>
                <a:latin typeface="Lato" panose="020F0502020204030203" pitchFamily="34" charset="0"/>
              </a:rPr>
              <a:t>how</a:t>
            </a:r>
            <a:r>
              <a:rPr lang="en-US" b="0" i="0" dirty="0">
                <a:solidFill>
                  <a:srgbClr val="3C454E"/>
                </a:solidFill>
                <a:effectLst/>
                <a:latin typeface="Lato" panose="020F0502020204030203" pitchFamily="34" charset="0"/>
              </a:rPr>
              <a:t> would </a:t>
            </a:r>
            <a:r>
              <a:rPr lang="en-US" b="1" i="0" dirty="0">
                <a:solidFill>
                  <a:srgbClr val="3C454E"/>
                </a:solidFill>
                <a:effectLst/>
                <a:latin typeface="Lato" panose="020F0502020204030203" pitchFamily="34" charset="0"/>
              </a:rPr>
              <a:t>you</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respond</a:t>
            </a:r>
            <a:r>
              <a:rPr lang="en-US" b="0" i="0" dirty="0">
                <a:solidFill>
                  <a:srgbClr val="3C454E"/>
                </a:solidFill>
                <a:effectLst/>
                <a:latin typeface="Lato" panose="020F0502020204030203" pitchFamily="34" charset="0"/>
              </a:rPr>
              <a:t> to them so they improved for the next time?</a:t>
            </a:r>
          </a:p>
          <a:p>
            <a:pPr algn="l">
              <a:buFont typeface="+mj-lt"/>
              <a:buAutoNum type="arabicPeriod"/>
            </a:pPr>
            <a:r>
              <a:rPr lang="en-US" b="0" i="0" dirty="0">
                <a:solidFill>
                  <a:srgbClr val="3C454E"/>
                </a:solidFill>
                <a:effectLst/>
                <a:latin typeface="Lato" panose="020F0502020204030203" pitchFamily="34" charset="0"/>
              </a:rPr>
              <a:t>If a human expert were to perform this task, </a:t>
            </a:r>
            <a:r>
              <a:rPr lang="en-US" b="1" i="0" dirty="0">
                <a:solidFill>
                  <a:srgbClr val="3C454E"/>
                </a:solidFill>
                <a:effectLst/>
                <a:latin typeface="Lato" panose="020F0502020204030203" pitchFamily="34" charset="0"/>
              </a:rPr>
              <a:t>what</a:t>
            </a:r>
            <a:r>
              <a:rPr lang="en-US" b="0" i="0" dirty="0">
                <a:solidFill>
                  <a:srgbClr val="3C454E"/>
                </a:solidFill>
                <a:effectLst/>
                <a:latin typeface="Lato" panose="020F0502020204030203" pitchFamily="34" charset="0"/>
              </a:rPr>
              <a:t> </a:t>
            </a:r>
            <a:r>
              <a:rPr lang="en-US" b="1" i="0" dirty="0">
                <a:solidFill>
                  <a:srgbClr val="3C454E"/>
                </a:solidFill>
                <a:effectLst/>
                <a:latin typeface="Lato" panose="020F0502020204030203" pitchFamily="34" charset="0"/>
              </a:rPr>
              <a:t>assumptions</a:t>
            </a:r>
            <a:r>
              <a:rPr lang="en-US" b="0" i="0" dirty="0">
                <a:solidFill>
                  <a:srgbClr val="3C454E"/>
                </a:solidFill>
                <a:effectLst/>
                <a:latin typeface="Lato" panose="020F0502020204030203" pitchFamily="34" charset="0"/>
              </a:rPr>
              <a:t> would the user want them to make?</a:t>
            </a:r>
          </a:p>
          <a:p>
            <a:endParaRPr lang="en-US" dirty="0"/>
          </a:p>
          <a:p>
            <a:pPr marL="457200" indent="-457200">
              <a:buFont typeface="+mj-lt"/>
              <a:buAutoNum type="arabicPeriod"/>
            </a:pPr>
            <a:endParaRPr lang="en-US" dirty="0"/>
          </a:p>
        </p:txBody>
      </p:sp>
      <p:pic>
        <p:nvPicPr>
          <p:cNvPr id="8" name="Content Placeholder 7" descr="Diagram, timeline&#10;&#10;Description automatically generated with medium confidence">
            <a:extLst>
              <a:ext uri="{FF2B5EF4-FFF2-40B4-BE49-F238E27FC236}">
                <a16:creationId xmlns:a16="http://schemas.microsoft.com/office/drawing/2014/main" id="{53480D16-6677-4CCA-8E50-0FCF83F596FC}"/>
              </a:ext>
            </a:extLst>
          </p:cNvPr>
          <p:cNvPicPr>
            <a:picLocks noGrp="1" noChangeAspect="1"/>
          </p:cNvPicPr>
          <p:nvPr>
            <p:ph sz="quarter" idx="17"/>
          </p:nvPr>
        </p:nvPicPr>
        <p:blipFill>
          <a:blip r:embed="rId2"/>
          <a:stretch>
            <a:fillRect/>
          </a:stretch>
        </p:blipFill>
        <p:spPr>
          <a:xfrm>
            <a:off x="6831095" y="1878013"/>
            <a:ext cx="3938423" cy="3887787"/>
          </a:xfrm>
        </p:spPr>
      </p:pic>
      <p:sp>
        <p:nvSpPr>
          <p:cNvPr id="6" name="Title 5">
            <a:extLst>
              <a:ext uri="{FF2B5EF4-FFF2-40B4-BE49-F238E27FC236}">
                <a16:creationId xmlns:a16="http://schemas.microsoft.com/office/drawing/2014/main" id="{7561D378-00BA-470D-922F-03791A8095E6}"/>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1904797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Prototype your AI: Fake it</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727836" cy="4678995"/>
          </a:xfrm>
        </p:spPr>
        <p:txBody>
          <a:bodyPr/>
          <a:lstStyle/>
          <a:p>
            <a:r>
              <a:rPr lang="en-US" dirty="0"/>
              <a:t>Users will expect that an AI anticipate what it should do; how it should respond</a:t>
            </a:r>
          </a:p>
          <a:p>
            <a:pPr lvl="1"/>
            <a:r>
              <a:rPr lang="en-US" dirty="0"/>
              <a:t>Essentially, it expects it to respond like a (rudimentary) human; ‘intelligently’  </a:t>
            </a:r>
          </a:p>
          <a:p>
            <a:pPr marL="0" indent="0">
              <a:buNone/>
            </a:pPr>
            <a:r>
              <a:rPr lang="en-US" dirty="0"/>
              <a:t>Methods:</a:t>
            </a:r>
          </a:p>
          <a:p>
            <a:r>
              <a:rPr lang="en-US" dirty="0"/>
              <a:t>Interview: how did conventional intelligent agents (usually humans) help the user? </a:t>
            </a:r>
            <a:r>
              <a:rPr lang="en-US" dirty="0">
                <a:sym typeface="Wingdings" panose="05000000000000000000" pitchFamily="2" charset="2"/>
              </a:rPr>
              <a:t> Identify good features &amp; needs (status quo)</a:t>
            </a:r>
            <a:endParaRPr lang="en-US" dirty="0"/>
          </a:p>
          <a:p>
            <a:r>
              <a:rPr lang="en-US" dirty="0" err="1"/>
              <a:t>Wizzard</a:t>
            </a:r>
            <a:r>
              <a:rPr lang="en-US" dirty="0"/>
              <a:t> of Oz – Studies are great to test features &amp; actual needs (test projected needs)</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6146" name="Picture 2">
            <a:extLst>
              <a:ext uri="{FF2B5EF4-FFF2-40B4-BE49-F238E27FC236}">
                <a16:creationId xmlns:a16="http://schemas.microsoft.com/office/drawing/2014/main" id="{0ADB0FEE-790D-4ECB-A0B8-BCEF856E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163" y="654231"/>
            <a:ext cx="4623955" cy="33566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 Consuming Fire or Just “The Man Behind The Curtain?” | PreachingHelp.org">
            <a:extLst>
              <a:ext uri="{FF2B5EF4-FFF2-40B4-BE49-F238E27FC236}">
                <a16:creationId xmlns:a16="http://schemas.microsoft.com/office/drawing/2014/main" id="{1038A523-C7DD-4675-8AFE-193CA54F5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223" y="3365690"/>
            <a:ext cx="3416877" cy="270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622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Weigh the costs of false positives and false negatives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Confusion matrices again!</a:t>
            </a:r>
          </a:p>
          <a:p>
            <a:pPr lvl="1"/>
            <a:r>
              <a:rPr lang="en-US" dirty="0"/>
              <a:t>What is the cost of a false positive?</a:t>
            </a:r>
          </a:p>
          <a:p>
            <a:pPr lvl="1"/>
            <a:r>
              <a:rPr lang="en-US" dirty="0"/>
              <a:t>What is the cost of a false negative?</a:t>
            </a:r>
          </a:p>
          <a:p>
            <a:pPr lvl="1"/>
            <a:r>
              <a:rPr lang="en-US" dirty="0"/>
              <a:t>Where do you priorities lie?</a:t>
            </a:r>
          </a:p>
          <a:p>
            <a:pPr lvl="1"/>
            <a:endParaRPr lang="en-US" dirty="0"/>
          </a:p>
          <a:p>
            <a:r>
              <a:rPr lang="en-US" dirty="0"/>
              <a:t>Very important! But, already covered in other parts of this block so let’s not dive into it here!</a:t>
            </a:r>
          </a:p>
          <a:p>
            <a:pPr lvl="1"/>
            <a:r>
              <a:rPr lang="en-US" sz="2000" dirty="0"/>
              <a:t>But, be aware that you do need to think about this when designing!</a:t>
            </a:r>
          </a:p>
        </p:txBody>
      </p:sp>
      <p:pic>
        <p:nvPicPr>
          <p:cNvPr id="8" name="Content Placeholder 7" descr="Table&#10;&#10;Description automatically generated">
            <a:extLst>
              <a:ext uri="{FF2B5EF4-FFF2-40B4-BE49-F238E27FC236}">
                <a16:creationId xmlns:a16="http://schemas.microsoft.com/office/drawing/2014/main" id="{40151A4D-D4F4-47B9-9AAC-C6AB6B4AE722}"/>
              </a:ext>
            </a:extLst>
          </p:cNvPr>
          <p:cNvPicPr>
            <a:picLocks noGrp="1" noChangeAspect="1"/>
          </p:cNvPicPr>
          <p:nvPr>
            <p:ph sz="quarter" idx="17"/>
          </p:nvPr>
        </p:nvPicPr>
        <p:blipFill>
          <a:blip r:embed="rId2"/>
          <a:stretch>
            <a:fillRect/>
          </a:stretch>
        </p:blipFill>
        <p:spPr>
          <a:xfrm>
            <a:off x="6856413" y="1878013"/>
            <a:ext cx="3887787" cy="3887787"/>
          </a:xfrm>
        </p:spPr>
      </p:pic>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spTree>
    <p:extLst>
      <p:ext uri="{BB962C8B-B14F-4D97-AF65-F5344CB8AC3E}">
        <p14:creationId xmlns:p14="http://schemas.microsoft.com/office/powerpoint/2010/main" val="372112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ML systems evolve over time! </a:t>
            </a:r>
          </a:p>
          <a:p>
            <a:pPr lvl="1"/>
            <a:r>
              <a:rPr lang="en-US" dirty="0"/>
              <a:t>Does you Instagram/tik-</a:t>
            </a:r>
            <a:r>
              <a:rPr lang="en-US" dirty="0" err="1"/>
              <a:t>tok</a:t>
            </a:r>
            <a:r>
              <a:rPr lang="en-US" dirty="0"/>
              <a:t> feed look the same now as it did 1 year ago?</a:t>
            </a:r>
          </a:p>
          <a:p>
            <a:pPr lvl="1"/>
            <a:r>
              <a:rPr lang="en-US" dirty="0"/>
              <a:t>People change and your AI should change with them; it’s like a good relationship where people change together: they keep growing together</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170" name="Picture 2" descr="How to Get On The Instagram Explore Page in 2021">
            <a:extLst>
              <a:ext uri="{FF2B5EF4-FFF2-40B4-BE49-F238E27FC236}">
                <a16:creationId xmlns:a16="http://schemas.microsoft.com/office/drawing/2014/main" id="{ECABD940-81C0-483A-8A58-798F25229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05" y="1877668"/>
            <a:ext cx="2727883" cy="42390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567C7F-081E-4788-92CE-93F12D023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174" y="126539"/>
            <a:ext cx="2545608" cy="254560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mburgse carnaval voor beginners: snelcursus vastelaovend v... - De  Limburger Mobile">
            <a:extLst>
              <a:ext uri="{FF2B5EF4-FFF2-40B4-BE49-F238E27FC236}">
                <a16:creationId xmlns:a16="http://schemas.microsoft.com/office/drawing/2014/main" id="{8630BB32-1258-4FF2-8BEC-2CF0D042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9132" y="2205417"/>
            <a:ext cx="2968336" cy="19804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673D5D3-4EC7-4D0B-B781-B61102439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665" y="4185854"/>
            <a:ext cx="1918424" cy="191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26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Plan for co-learning and adaptation</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Longitudinal effects?</a:t>
            </a:r>
          </a:p>
          <a:p>
            <a:pPr lvl="1"/>
            <a:r>
              <a:rPr lang="en-US" dirty="0"/>
              <a:t>Often looks at pictures of trees</a:t>
            </a:r>
          </a:p>
          <a:p>
            <a:r>
              <a:rPr lang="en-US" dirty="0"/>
              <a:t>High-touch/Strong effects?</a:t>
            </a:r>
          </a:p>
          <a:p>
            <a:pPr lvl="1"/>
            <a:r>
              <a:rPr lang="en-US" dirty="0"/>
              <a:t>Fruit tree obsession atm</a:t>
            </a:r>
          </a:p>
          <a:p>
            <a:r>
              <a:rPr lang="en-US" dirty="0"/>
              <a:t>Broad-Reach effects?</a:t>
            </a:r>
          </a:p>
          <a:p>
            <a:pPr lvl="1"/>
            <a:r>
              <a:rPr lang="en-US" dirty="0"/>
              <a:t>People who look at trees often enjoy advertisements about nature</a:t>
            </a:r>
          </a:p>
          <a:p>
            <a:r>
              <a:rPr lang="en-US" dirty="0"/>
              <a:t>Allow for user feedback</a:t>
            </a:r>
          </a:p>
          <a:p>
            <a:pPr lvl="1"/>
            <a:r>
              <a:rPr lang="en-US" dirty="0"/>
              <a:t>User can act as labelling agent</a:t>
            </a:r>
          </a:p>
          <a:p>
            <a:r>
              <a:rPr lang="en-US" dirty="0"/>
              <a:t>What else?</a:t>
            </a:r>
          </a:p>
          <a:p>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9218" name="Picture 2" descr="I make procedurally-generated trees and this one is called Tony. - Imgur">
            <a:extLst>
              <a:ext uri="{FF2B5EF4-FFF2-40B4-BE49-F238E27FC236}">
                <a16:creationId xmlns:a16="http://schemas.microsoft.com/office/drawing/2014/main" id="{9E38BD28-84C9-4BE7-973F-F2F3487EE97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53702" y="1878013"/>
            <a:ext cx="3893209" cy="388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02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558118" cy="4678995"/>
          </a:xfrm>
        </p:spPr>
        <p:txBody>
          <a:bodyPr/>
          <a:lstStyle/>
          <a:p>
            <a:r>
              <a:rPr lang="en-US" dirty="0"/>
              <a:t>Supervised learning AI? Then this is vital!</a:t>
            </a:r>
          </a:p>
          <a:p>
            <a:r>
              <a:rPr lang="en-US" dirty="0"/>
              <a:t>With ML there is only so much we can specify; the AI will classify objects itself</a:t>
            </a:r>
          </a:p>
          <a:p>
            <a:pPr lvl="1"/>
            <a:r>
              <a:rPr lang="en-US" dirty="0"/>
              <a:t>Adverse to being heuristically assigned</a:t>
            </a:r>
          </a:p>
          <a:p>
            <a:r>
              <a:rPr lang="en-US" dirty="0"/>
              <a:t>How can we do this?</a:t>
            </a:r>
          </a:p>
          <a:p>
            <a:pPr lvl="1"/>
            <a:r>
              <a:rPr lang="en-US" dirty="0"/>
              <a:t>Dataset characteristics (size, quality etc.)</a:t>
            </a:r>
          </a:p>
          <a:p>
            <a:pPr lvl="1"/>
            <a:r>
              <a:rPr lang="en-US" dirty="0"/>
              <a:t>Confidence level to display results</a:t>
            </a:r>
          </a:p>
          <a:p>
            <a:pPr lvl="1"/>
            <a:r>
              <a:rPr lang="en-US" dirty="0"/>
              <a:t>Is it predicting something it’s trained to predict?</a:t>
            </a:r>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7" name="Content Placeholder 6" descr="Text&#10;&#10;Description automatically generated">
            <a:extLst>
              <a:ext uri="{FF2B5EF4-FFF2-40B4-BE49-F238E27FC236}">
                <a16:creationId xmlns:a16="http://schemas.microsoft.com/office/drawing/2014/main" id="{6ECECB37-9F91-4058-95EC-D435A4050868}"/>
              </a:ext>
            </a:extLst>
          </p:cNvPr>
          <p:cNvPicPr>
            <a:picLocks noGrp="1" noChangeAspect="1"/>
          </p:cNvPicPr>
          <p:nvPr>
            <p:ph sz="quarter" idx="17"/>
          </p:nvPr>
        </p:nvPicPr>
        <p:blipFill>
          <a:blip r:embed="rId2"/>
          <a:stretch>
            <a:fillRect/>
          </a:stretch>
        </p:blipFill>
        <p:spPr>
          <a:xfrm>
            <a:off x="6208448" y="1878013"/>
            <a:ext cx="5183716" cy="3887787"/>
          </a:xfrm>
        </p:spPr>
      </p:pic>
    </p:spTree>
    <p:extLst>
      <p:ext uri="{BB962C8B-B14F-4D97-AF65-F5344CB8AC3E}">
        <p14:creationId xmlns:p14="http://schemas.microsoft.com/office/powerpoint/2010/main" val="2947116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a:t>Topics:</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nl-NL" dirty="0"/>
              <a:t>Interactive </a:t>
            </a:r>
            <a:r>
              <a:rPr lang="nl-NL" dirty="0" err="1"/>
              <a:t>Discussions</a:t>
            </a:r>
            <a:r>
              <a:rPr lang="nl-NL" dirty="0"/>
              <a:t>:</a:t>
            </a:r>
          </a:p>
          <a:p>
            <a:pPr lvl="1"/>
            <a:r>
              <a:rPr lang="nl-NL" dirty="0" err="1"/>
              <a:t>Recap</a:t>
            </a:r>
            <a:r>
              <a:rPr lang="nl-NL" dirty="0"/>
              <a:t> Extended Mind</a:t>
            </a:r>
          </a:p>
          <a:p>
            <a:pPr lvl="1"/>
            <a:r>
              <a:rPr lang="nl-NL" dirty="0" err="1"/>
              <a:t>Recap</a:t>
            </a:r>
            <a:r>
              <a:rPr lang="nl-NL" dirty="0"/>
              <a:t> Network-</a:t>
            </a:r>
            <a:r>
              <a:rPr lang="nl-NL" dirty="0" err="1"/>
              <a:t>enabled</a:t>
            </a:r>
            <a:r>
              <a:rPr lang="nl-NL" dirty="0"/>
              <a:t> </a:t>
            </a:r>
            <a:r>
              <a:rPr lang="nl-NL" dirty="0" err="1"/>
              <a:t>cognition</a:t>
            </a:r>
            <a:endParaRPr lang="nl-NL" dirty="0"/>
          </a:p>
          <a:p>
            <a:pPr lvl="1"/>
            <a:r>
              <a:rPr lang="nl-NL" dirty="0" err="1"/>
              <a:t>Interaction</a:t>
            </a:r>
            <a:endParaRPr lang="nl-NL" dirty="0"/>
          </a:p>
          <a:p>
            <a:r>
              <a:rPr lang="nl-NL" dirty="0" err="1"/>
              <a:t>Lectures</a:t>
            </a:r>
            <a:r>
              <a:rPr lang="nl-NL" dirty="0"/>
              <a:t>:</a:t>
            </a:r>
          </a:p>
          <a:p>
            <a:pPr lvl="1"/>
            <a:r>
              <a:rPr lang="nl-NL" dirty="0"/>
              <a:t>HCAI Fundamentals &amp; </a:t>
            </a:r>
            <a:r>
              <a:rPr lang="nl-NL" dirty="0" err="1"/>
              <a:t>Practices</a:t>
            </a:r>
            <a:endParaRPr lang="nl-NL" dirty="0"/>
          </a:p>
          <a:p>
            <a:pPr lvl="1"/>
            <a:r>
              <a:rPr lang="nl-NL" dirty="0"/>
              <a:t>HCAI Applications</a:t>
            </a:r>
          </a:p>
          <a:p>
            <a:pPr lvl="1"/>
            <a:endParaRPr lang="nl-NL" dirty="0"/>
          </a:p>
          <a:p>
            <a:pPr lvl="1"/>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Teach your algorithm using the right labels</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7348818" cy="4678995"/>
          </a:xfrm>
        </p:spPr>
        <p:txBody>
          <a:bodyPr/>
          <a:lstStyle/>
          <a:p>
            <a:r>
              <a:rPr lang="en-US" dirty="0"/>
              <a:t>How can we do this?</a:t>
            </a:r>
          </a:p>
          <a:p>
            <a:pPr lvl="1"/>
            <a:r>
              <a:rPr lang="en-US" dirty="0"/>
              <a:t>Make the right assumptions:</a:t>
            </a:r>
          </a:p>
          <a:p>
            <a:pPr marL="0" indent="-29700">
              <a:buNone/>
            </a:pPr>
            <a:r>
              <a:rPr lang="en-US" b="0" i="0" dirty="0">
                <a:solidFill>
                  <a:srgbClr val="292929"/>
                </a:solidFill>
                <a:effectLst/>
                <a:latin typeface="charter"/>
              </a:rPr>
              <a:t> </a:t>
            </a:r>
            <a:r>
              <a:rPr lang="en-US" b="1" i="0" dirty="0">
                <a:solidFill>
                  <a:srgbClr val="292929"/>
                </a:solidFill>
                <a:effectLst/>
                <a:latin typeface="charter"/>
              </a:rPr>
              <a:t>“for ________ users in ________ situations, we assume they’ll prefer ________ and not ________.”</a:t>
            </a:r>
          </a:p>
          <a:p>
            <a:pPr marL="800100" lvl="1" indent="-342900"/>
            <a:r>
              <a:rPr lang="en-US" dirty="0">
                <a:solidFill>
                  <a:srgbClr val="292929"/>
                </a:solidFill>
                <a:latin typeface="charter"/>
              </a:rPr>
              <a:t>Then get your assumptions into a hacky prototype</a:t>
            </a:r>
          </a:p>
          <a:p>
            <a:pPr marL="800100" lvl="1" indent="-342900"/>
            <a:r>
              <a:rPr lang="en-US" dirty="0">
                <a:solidFill>
                  <a:srgbClr val="292929"/>
                </a:solidFill>
                <a:latin typeface="charter"/>
              </a:rPr>
              <a:t>Get domain experts on board</a:t>
            </a:r>
          </a:p>
          <a:p>
            <a:pPr marL="1257300" lvl="2" indent="-342900"/>
            <a:r>
              <a:rPr lang="en-US" dirty="0">
                <a:solidFill>
                  <a:srgbClr val="292929"/>
                </a:solidFill>
                <a:latin typeface="charter"/>
              </a:rPr>
              <a:t>Human </a:t>
            </a:r>
            <a:r>
              <a:rPr lang="en-US" dirty="0" err="1">
                <a:solidFill>
                  <a:srgbClr val="292929"/>
                </a:solidFill>
                <a:latin typeface="charter"/>
              </a:rPr>
              <a:t>labellers</a:t>
            </a:r>
            <a:endParaRPr lang="en-US" dirty="0">
              <a:solidFill>
                <a:srgbClr val="292929"/>
              </a:solidFill>
              <a:latin typeface="charter"/>
            </a:endParaRPr>
          </a:p>
          <a:p>
            <a:pPr marL="1714500" lvl="3" indent="-342900"/>
            <a:r>
              <a:rPr lang="en-US" dirty="0">
                <a:solidFill>
                  <a:srgbClr val="292929"/>
                </a:solidFill>
                <a:latin typeface="charter"/>
              </a:rPr>
              <a:t>Some time ago I met a person on a party who labels and corrects chatbots replies for </a:t>
            </a:r>
            <a:r>
              <a:rPr lang="en-US" dirty="0" err="1">
                <a:solidFill>
                  <a:srgbClr val="292929"/>
                </a:solidFill>
                <a:latin typeface="charter"/>
              </a:rPr>
              <a:t>Pathe</a:t>
            </a:r>
            <a:r>
              <a:rPr lang="en-US" dirty="0">
                <a:solidFill>
                  <a:srgbClr val="292929"/>
                </a:solidFill>
                <a:latin typeface="charter"/>
              </a:rPr>
              <a:t>; essentially, she and her collogues were training their AI to take over her work </a:t>
            </a:r>
          </a:p>
          <a:p>
            <a:pPr marL="1714500" lvl="3" indent="-342900"/>
            <a:r>
              <a:rPr lang="en-US" dirty="0">
                <a:solidFill>
                  <a:srgbClr val="292929"/>
                </a:solidFill>
                <a:latin typeface="charter"/>
              </a:rPr>
              <a:t>But… people change and the AI needs to change with them…</a:t>
            </a:r>
            <a:endParaRPr lang="en-US" dirty="0"/>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3314" name="Picture 2" descr="Pathé - Wikipedia">
            <a:extLst>
              <a:ext uri="{FF2B5EF4-FFF2-40B4-BE49-F238E27FC236}">
                <a16:creationId xmlns:a16="http://schemas.microsoft.com/office/drawing/2014/main" id="{E233101E-76B8-4DBE-9598-C4D58E824FAB}"/>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8208964" y="2358736"/>
            <a:ext cx="3755880" cy="28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C7F87-5C0B-4381-8453-0FD95B5269BB}"/>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629736FA-34AC-4735-B28C-DCEDA507F885}"/>
              </a:ext>
            </a:extLst>
          </p:cNvPr>
          <p:cNvSpPr>
            <a:spLocks noGrp="1"/>
          </p:cNvSpPr>
          <p:nvPr>
            <p:ph type="body" sz="quarter" idx="16"/>
          </p:nvPr>
        </p:nvSpPr>
        <p:spPr/>
        <p:txBody>
          <a:bodyPr/>
          <a:lstStyle/>
          <a:p>
            <a:r>
              <a:rPr lang="en-US" dirty="0"/>
              <a:t>Machine Learning is surprisingly akin to Cooking</a:t>
            </a:r>
          </a:p>
        </p:txBody>
      </p:sp>
      <p:sp>
        <p:nvSpPr>
          <p:cNvPr id="4" name="Content Placeholder 3">
            <a:extLst>
              <a:ext uri="{FF2B5EF4-FFF2-40B4-BE49-F238E27FC236}">
                <a16:creationId xmlns:a16="http://schemas.microsoft.com/office/drawing/2014/main" id="{70FF65C2-0A48-4E44-B067-B67BB6E97C54}"/>
              </a:ext>
            </a:extLst>
          </p:cNvPr>
          <p:cNvSpPr>
            <a:spLocks noGrp="1"/>
          </p:cNvSpPr>
          <p:nvPr>
            <p:ph sz="quarter" idx="15"/>
          </p:nvPr>
        </p:nvSpPr>
        <p:spPr>
          <a:xfrm>
            <a:off x="537882" y="1877668"/>
            <a:ext cx="5390199" cy="4678995"/>
          </a:xfrm>
        </p:spPr>
        <p:txBody>
          <a:bodyPr/>
          <a:lstStyle/>
          <a:p>
            <a:r>
              <a:rPr lang="en-US" dirty="0"/>
              <a:t>There is not set way to solve a problem</a:t>
            </a:r>
          </a:p>
          <a:p>
            <a:r>
              <a:rPr lang="en-US" dirty="0"/>
              <a:t>There are recipes</a:t>
            </a:r>
          </a:p>
          <a:p>
            <a:r>
              <a:rPr lang="en-US" dirty="0"/>
              <a:t>But…</a:t>
            </a:r>
          </a:p>
          <a:p>
            <a:r>
              <a:rPr lang="en-US" dirty="0"/>
              <a:t>A good recipe does not make a good cook</a:t>
            </a:r>
          </a:p>
          <a:p>
            <a:pPr lvl="1"/>
            <a:r>
              <a:rPr lang="en-US" dirty="0"/>
              <a:t>Burger Flippy 2 on the right; apparently Flippy 1 didn’t make it into White Castle</a:t>
            </a:r>
          </a:p>
          <a:p>
            <a:r>
              <a:rPr lang="en-US" b="1" dirty="0"/>
              <a:t>Practice and insight into the process are fundamental; and thereby come intuition</a:t>
            </a:r>
          </a:p>
          <a:p>
            <a:pPr lvl="1"/>
            <a:endParaRPr lang="en-US" dirty="0"/>
          </a:p>
        </p:txBody>
      </p:sp>
      <p:sp>
        <p:nvSpPr>
          <p:cNvPr id="6" name="Title 5">
            <a:extLst>
              <a:ext uri="{FF2B5EF4-FFF2-40B4-BE49-F238E27FC236}">
                <a16:creationId xmlns:a16="http://schemas.microsoft.com/office/drawing/2014/main" id="{6CA46E91-7D4E-4A8B-A6DB-47DBBA103D81}"/>
              </a:ext>
            </a:extLst>
          </p:cNvPr>
          <p:cNvSpPr>
            <a:spLocks noGrp="1"/>
          </p:cNvSpPr>
          <p:nvPr>
            <p:ph type="title"/>
          </p:nvPr>
        </p:nvSpPr>
        <p:spPr/>
        <p:txBody>
          <a:bodyPr/>
          <a:lstStyle/>
          <a:p>
            <a:r>
              <a:rPr lang="en-US" dirty="0"/>
              <a:t>HCAI Fundamentals</a:t>
            </a:r>
          </a:p>
        </p:txBody>
      </p:sp>
      <p:pic>
        <p:nvPicPr>
          <p:cNvPr id="10242" name="Picture 2" descr="Flippy 2 kitchen robot can singlehandedly work a fast food fry station">
            <a:extLst>
              <a:ext uri="{FF2B5EF4-FFF2-40B4-BE49-F238E27FC236}">
                <a16:creationId xmlns:a16="http://schemas.microsoft.com/office/drawing/2014/main" id="{AB5070BD-2659-4BAF-BBCF-95C4E59E2522}"/>
              </a:ext>
            </a:extLst>
          </p:cNvPr>
          <p:cNvPicPr>
            <a:picLocks noGrp="1" noChangeAspect="1" noChangeArrowheads="1"/>
          </p:cNvPicPr>
          <p:nvPr>
            <p:ph sz="quarter" idx="17"/>
          </p:nvPr>
        </p:nvPicPr>
        <p:blipFill>
          <a:blip r:embed="rId2">
            <a:extLst>
              <a:ext uri="{28A0092B-C50C-407E-A947-70E740481C1C}">
                <a14:useLocalDpi xmlns:a14="http://schemas.microsoft.com/office/drawing/2010/main" val="0"/>
              </a:ext>
            </a:extLst>
          </a:blip>
          <a:srcRect/>
          <a:stretch>
            <a:fillRect/>
          </a:stretch>
        </p:blipFill>
        <p:spPr bwMode="auto">
          <a:xfrm>
            <a:off x="6105525" y="2025385"/>
            <a:ext cx="5389563" cy="359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46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22</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49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21408-8D97-4D66-9E50-FB19A8FFC75E}"/>
              </a:ext>
            </a:extLst>
          </p:cNvPr>
          <p:cNvSpPr>
            <a:spLocks noGrp="1"/>
          </p:cNvSpPr>
          <p:nvPr>
            <p:ph type="body" sz="quarter" idx="14"/>
          </p:nvPr>
        </p:nvSpPr>
        <p:spPr/>
        <p:txBody>
          <a:bodyPr/>
          <a:lstStyle/>
          <a:p>
            <a:r>
              <a:rPr lang="en-US" dirty="0"/>
              <a:t>A brief overview of what’s out there…</a:t>
            </a:r>
          </a:p>
        </p:txBody>
      </p:sp>
      <p:sp>
        <p:nvSpPr>
          <p:cNvPr id="3" name="Title 2">
            <a:extLst>
              <a:ext uri="{FF2B5EF4-FFF2-40B4-BE49-F238E27FC236}">
                <a16:creationId xmlns:a16="http://schemas.microsoft.com/office/drawing/2014/main" id="{DCCCA1E1-5F82-4DAB-8BAF-15ED58C41693}"/>
              </a:ext>
            </a:extLst>
          </p:cNvPr>
          <p:cNvSpPr>
            <a:spLocks noGrp="1"/>
          </p:cNvSpPr>
          <p:nvPr>
            <p:ph type="title"/>
          </p:nvPr>
        </p:nvSpPr>
        <p:spPr/>
        <p:txBody>
          <a:bodyPr/>
          <a:lstStyle/>
          <a:p>
            <a:r>
              <a:rPr lang="en-US" dirty="0"/>
              <a:t>HCAI: Applications &amp; Methods</a:t>
            </a:r>
          </a:p>
        </p:txBody>
      </p:sp>
      <p:sp>
        <p:nvSpPr>
          <p:cNvPr id="4" name="Slide Number Placeholder 3">
            <a:extLst>
              <a:ext uri="{FF2B5EF4-FFF2-40B4-BE49-F238E27FC236}">
                <a16:creationId xmlns:a16="http://schemas.microsoft.com/office/drawing/2014/main" id="{1F9B7F12-7D8A-4F17-9C47-1D2137BA4561}"/>
              </a:ext>
            </a:extLst>
          </p:cNvPr>
          <p:cNvSpPr>
            <a:spLocks noGrp="1"/>
          </p:cNvSpPr>
          <p:nvPr>
            <p:ph type="sldNum" sz="quarter" idx="12"/>
          </p:nvPr>
        </p:nvSpPr>
        <p:spPr/>
        <p:txBody>
          <a:bodyPr/>
          <a:lstStyle/>
          <a:p>
            <a:fld id="{AA6C878E-6624-8940-965B-E61AF946BCDB}" type="slidenum">
              <a:rPr lang="nl-NL" smtClean="0"/>
              <a:t>23</a:t>
            </a:fld>
            <a:endParaRPr lang="nl-NL"/>
          </a:p>
        </p:txBody>
      </p:sp>
    </p:spTree>
    <p:extLst>
      <p:ext uri="{BB962C8B-B14F-4D97-AF65-F5344CB8AC3E}">
        <p14:creationId xmlns:p14="http://schemas.microsoft.com/office/powerpoint/2010/main" val="4266607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Opportunities</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dirty="0"/>
              <a:t>Let humans do things that computers will never be able to do.</a:t>
            </a:r>
          </a:p>
          <a:p>
            <a:r>
              <a:rPr lang="en-US" dirty="0"/>
              <a:t>Let humans lay the foundations so that computers can learn to do things.</a:t>
            </a:r>
          </a:p>
          <a:p>
            <a:r>
              <a:rPr lang="en-US" dirty="0"/>
              <a:t>Let humans do tasks to allow them to distinguish themselves from computers.</a:t>
            </a:r>
          </a:p>
          <a:p>
            <a:r>
              <a:rPr lang="en-US" dirty="0"/>
              <a:t>Let computers and humans work in symbiosis to solve certain tasks.</a:t>
            </a:r>
          </a:p>
        </p:txBody>
      </p:sp>
      <p:sp>
        <p:nvSpPr>
          <p:cNvPr id="5" name="Content Placeholder 4">
            <a:extLst>
              <a:ext uri="{FF2B5EF4-FFF2-40B4-BE49-F238E27FC236}">
                <a16:creationId xmlns:a16="http://schemas.microsoft.com/office/drawing/2014/main" id="{9CD573ED-5F20-4392-9050-9161916B4F8F}"/>
              </a:ext>
            </a:extLst>
          </p:cNvPr>
          <p:cNvSpPr>
            <a:spLocks noGrp="1"/>
          </p:cNvSpPr>
          <p:nvPr>
            <p:ph sz="quarter" idx="17"/>
          </p:nvPr>
        </p:nvSpPr>
        <p:spPr/>
        <p:txBody>
          <a:bodyPr/>
          <a:lstStyle/>
          <a:p>
            <a:endParaRPr lang="en-US"/>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004879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p:txBody>
          <a:bodyPr/>
          <a:lstStyle/>
          <a:p>
            <a:r>
              <a:rPr lang="en-US" b="1" dirty="0"/>
              <a:t>Problem:</a:t>
            </a:r>
            <a:r>
              <a:rPr lang="en-US" dirty="0"/>
              <a:t> Software algorithms can be used to take advantage of many internet services</a:t>
            </a:r>
          </a:p>
          <a:p>
            <a:pPr lvl="1"/>
            <a:r>
              <a:rPr lang="en-US" dirty="0"/>
              <a:t>Polls</a:t>
            </a:r>
          </a:p>
          <a:p>
            <a:pPr lvl="1"/>
            <a:r>
              <a:rPr lang="en-US" dirty="0"/>
              <a:t>Registering E-mail addresses</a:t>
            </a:r>
          </a:p>
          <a:p>
            <a:pPr lvl="1"/>
            <a:r>
              <a:rPr lang="en-US" dirty="0"/>
              <a:t>Buying tickets</a:t>
            </a:r>
          </a:p>
          <a:p>
            <a:pPr lvl="1"/>
            <a:r>
              <a:rPr lang="en-US" dirty="0"/>
              <a:t>…</a:t>
            </a:r>
          </a:p>
        </p:txBody>
      </p:sp>
      <p:sp>
        <p:nvSpPr>
          <p:cNvPr id="5" name="Content Placeholder 4">
            <a:extLst>
              <a:ext uri="{FF2B5EF4-FFF2-40B4-BE49-F238E27FC236}">
                <a16:creationId xmlns:a16="http://schemas.microsoft.com/office/drawing/2014/main" id="{9CD573ED-5F20-4392-9050-9161916B4F8F}"/>
              </a:ext>
            </a:extLst>
          </p:cNvPr>
          <p:cNvSpPr>
            <a:spLocks noGrp="1"/>
          </p:cNvSpPr>
          <p:nvPr>
            <p:ph sz="quarter" idx="17"/>
          </p:nvPr>
        </p:nvSpPr>
        <p:spPr/>
        <p:txBody>
          <a:bodyPr/>
          <a:lstStyle/>
          <a:p>
            <a:endParaRPr lang="en-US"/>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54558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b="1" dirty="0"/>
              <a:t>Solution:</a:t>
            </a:r>
            <a:r>
              <a:rPr lang="en-US" dirty="0"/>
              <a:t> Completely Automated Public Turing test to tell Computers and Humans Apart </a:t>
            </a:r>
          </a:p>
          <a:p>
            <a:pPr lvl="1"/>
            <a:r>
              <a:rPr lang="en-US" dirty="0"/>
              <a:t>Based on the fundamental idea from cryptography: a computer can probably crack this code, but based on what we know right now, it would take a very long time to do so.</a:t>
            </a:r>
          </a:p>
          <a:p>
            <a:pPr lvl="1"/>
            <a:r>
              <a:rPr lang="en-US" dirty="0"/>
              <a:t>Take tasks that AI is currently not very good at.</a:t>
            </a:r>
          </a:p>
          <a:p>
            <a:pPr lvl="1"/>
            <a:r>
              <a:rPr lang="en-US" dirty="0"/>
              <a:t>A CAPTCHA is a cryptographic protocol whose underlying hardness is based on AI problem.</a:t>
            </a:r>
          </a:p>
          <a:p>
            <a:pPr lvl="1"/>
            <a:r>
              <a:rPr lang="en-US" sz="1800" dirty="0"/>
              <a:t>Curious? </a:t>
            </a:r>
            <a:r>
              <a:rPr lang="en-US" sz="1800" dirty="0">
                <a:sym typeface="Wingdings" panose="05000000000000000000" pitchFamily="2" charset="2"/>
              </a:rPr>
              <a:t> Link to Paper </a:t>
            </a:r>
            <a:r>
              <a:rPr lang="en-US" sz="1800" dirty="0"/>
              <a:t>(Von </a:t>
            </a:r>
            <a:r>
              <a:rPr lang="en-US" sz="1800" dirty="0" err="1"/>
              <a:t>Ahn</a:t>
            </a:r>
            <a:r>
              <a:rPr lang="en-US" sz="1800" dirty="0"/>
              <a:t> et al., 2000)</a:t>
            </a:r>
          </a:p>
        </p:txBody>
      </p:sp>
      <p:sp>
        <p:nvSpPr>
          <p:cNvPr id="5" name="Content Placeholder 4">
            <a:extLst>
              <a:ext uri="{FF2B5EF4-FFF2-40B4-BE49-F238E27FC236}">
                <a16:creationId xmlns:a16="http://schemas.microsoft.com/office/drawing/2014/main" id="{9CD573ED-5F20-4392-9050-9161916B4F8F}"/>
              </a:ext>
            </a:extLst>
          </p:cNvPr>
          <p:cNvSpPr>
            <a:spLocks noGrp="1"/>
          </p:cNvSpPr>
          <p:nvPr>
            <p:ph sz="quarter" idx="17"/>
          </p:nvPr>
        </p:nvSpPr>
        <p:spPr>
          <a:xfrm>
            <a:off x="7523018" y="2566554"/>
            <a:ext cx="3972145" cy="3199115"/>
          </a:xfrm>
        </p:spPr>
        <p:txBody>
          <a:bodyPr/>
          <a:lstStyle/>
          <a:p>
            <a:endParaRPr lang="en-US"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507966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7" y="1877670"/>
            <a:ext cx="6476907" cy="3888000"/>
          </a:xfrm>
        </p:spPr>
        <p:txBody>
          <a:bodyPr/>
          <a:lstStyle/>
          <a:p>
            <a:r>
              <a:rPr lang="en-US" dirty="0"/>
              <a:t>Acquired by Google in 2009</a:t>
            </a:r>
          </a:p>
          <a:p>
            <a:r>
              <a:rPr lang="en-US" dirty="0"/>
              <a:t>“A free service that protects your website from spam and abuse. reCAPTCHA uses an advanced risk analysis engine and adaptive CAPTCHAs to keep automated software from engaging in abusive activities on your site. It does this while letting your valid users pass through with ease.”</a:t>
            </a:r>
          </a:p>
          <a:p>
            <a:r>
              <a:rPr lang="en-US" dirty="0"/>
              <a:t>Designed to distinguish humans from bots and at the same time provide useful tasks: </a:t>
            </a:r>
          </a:p>
          <a:p>
            <a:pPr lvl="1"/>
            <a:r>
              <a:rPr lang="en-US" dirty="0"/>
              <a:t>Labelling data</a:t>
            </a:r>
          </a:p>
          <a:p>
            <a:pPr lvl="1"/>
            <a:r>
              <a:rPr lang="en-US" dirty="0"/>
              <a:t>Identifying problems for the AI</a:t>
            </a:r>
          </a:p>
        </p:txBody>
      </p:sp>
      <p:sp>
        <p:nvSpPr>
          <p:cNvPr id="5" name="Content Placeholder 4">
            <a:extLst>
              <a:ext uri="{FF2B5EF4-FFF2-40B4-BE49-F238E27FC236}">
                <a16:creationId xmlns:a16="http://schemas.microsoft.com/office/drawing/2014/main" id="{9CD573ED-5F20-4392-9050-9161916B4F8F}"/>
              </a:ext>
            </a:extLst>
          </p:cNvPr>
          <p:cNvSpPr>
            <a:spLocks noGrp="1"/>
          </p:cNvSpPr>
          <p:nvPr>
            <p:ph sz="quarter" idx="17"/>
          </p:nvPr>
        </p:nvSpPr>
        <p:spPr>
          <a:xfrm>
            <a:off x="7523018" y="2566554"/>
            <a:ext cx="3972145" cy="3199115"/>
          </a:xfrm>
        </p:spPr>
        <p:txBody>
          <a:bodyPr/>
          <a:lstStyle/>
          <a:p>
            <a:endParaRPr lang="en-US" dirty="0"/>
          </a:p>
        </p:txBody>
      </p:sp>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3090653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645634" cy="3888000"/>
          </a:xfrm>
        </p:spPr>
        <p:txBody>
          <a:bodyPr/>
          <a:lstStyle/>
          <a:p>
            <a:r>
              <a:rPr lang="en-US" dirty="0"/>
              <a:t>First application: recognition of (difficult, old, …) texts that Optional Character Recognition software is really bad at processing at</a:t>
            </a:r>
          </a:p>
          <a:p>
            <a:r>
              <a:rPr lang="en-US" dirty="0"/>
              <a:t>Has been used to digitize Google Books and complete New-York Times archive</a:t>
            </a:r>
          </a:p>
        </p:txBody>
      </p:sp>
      <p:pic>
        <p:nvPicPr>
          <p:cNvPr id="8" name="Content Placeholder 7" descr="Graphical user interface, diagram, application&#10;&#10;Description automatically generated">
            <a:extLst>
              <a:ext uri="{FF2B5EF4-FFF2-40B4-BE49-F238E27FC236}">
                <a16:creationId xmlns:a16="http://schemas.microsoft.com/office/drawing/2014/main" id="{94282897-E6D9-462E-A90D-69E370EBB9CD}"/>
              </a:ext>
            </a:extLst>
          </p:cNvPr>
          <p:cNvPicPr>
            <a:picLocks noGrp="1" noChangeAspect="1"/>
          </p:cNvPicPr>
          <p:nvPr>
            <p:ph sz="quarter" idx="17"/>
          </p:nvPr>
        </p:nvPicPr>
        <p:blipFill>
          <a:blip r:embed="rId2"/>
          <a:stretch>
            <a:fillRect/>
          </a:stretch>
        </p:blipFill>
        <p:spPr>
          <a:xfrm>
            <a:off x="6511795" y="1878013"/>
            <a:ext cx="4746886" cy="3887787"/>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601294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Why two words?</a:t>
            </a:r>
          </a:p>
          <a:p>
            <a:pPr lvl="1"/>
            <a:r>
              <a:rPr lang="en-US" dirty="0"/>
              <a:t>ReCAPTCHA already knows the answer to one of the words</a:t>
            </a:r>
          </a:p>
          <a:p>
            <a:pPr lvl="1"/>
            <a:r>
              <a:rPr lang="en-US" dirty="0"/>
              <a:t>If you type that word correctly, it assumes you are human</a:t>
            </a:r>
          </a:p>
          <a:p>
            <a:pPr lvl="1"/>
            <a:r>
              <a:rPr lang="en-US" dirty="0"/>
              <a:t>Some confidence that you also typed the second word correctly</a:t>
            </a:r>
          </a:p>
          <a:p>
            <a:pPr lvl="1"/>
            <a:r>
              <a:rPr lang="en-US" dirty="0"/>
              <a:t>Combine with answers from other users</a:t>
            </a:r>
          </a:p>
          <a:p>
            <a:pPr lvl="1"/>
            <a:r>
              <a:rPr lang="en-US" dirty="0"/>
              <a:t>If a large proportion of participants agree on what the word is, we can assume the recognition is correct.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69192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Conversion</a:t>
            </a:r>
          </a:p>
          <a:p>
            <a:pPr lvl="1"/>
            <a:r>
              <a:rPr lang="en-US" dirty="0"/>
              <a:t>ReCAPTCHA is freely available for websites who need a CAPTCHA system to protect their services from abuse </a:t>
            </a:r>
          </a:p>
          <a:p>
            <a:pPr lvl="1"/>
            <a:r>
              <a:rPr lang="en-US" dirty="0"/>
              <a:t>Google can use the output for their own products or it can use the service to do word recognition for other </a:t>
            </a:r>
            <a:r>
              <a:rPr lang="en-US" dirty="0" err="1"/>
              <a:t>organisations</a:t>
            </a:r>
            <a:r>
              <a:rPr lang="en-US" dirty="0"/>
              <a:t>.</a:t>
            </a:r>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2"/>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2313759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9262E-7E2A-4F11-90A7-A759F81CCD8D}"/>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4821DB8E-884C-4805-9A81-E86D678F6693}"/>
              </a:ext>
            </a:extLst>
          </p:cNvPr>
          <p:cNvSpPr>
            <a:spLocks noGrp="1"/>
          </p:cNvSpPr>
          <p:nvPr>
            <p:ph type="body" sz="quarter" idx="16"/>
          </p:nvPr>
        </p:nvSpPr>
        <p:spPr/>
        <p:txBody>
          <a:bodyPr/>
          <a:lstStyle/>
          <a:p>
            <a:r>
              <a:rPr lang="en-US" dirty="0"/>
              <a:t>reCAPTCHA</a:t>
            </a:r>
          </a:p>
        </p:txBody>
      </p:sp>
      <p:sp>
        <p:nvSpPr>
          <p:cNvPr id="4" name="Content Placeholder 3">
            <a:extLst>
              <a:ext uri="{FF2B5EF4-FFF2-40B4-BE49-F238E27FC236}">
                <a16:creationId xmlns:a16="http://schemas.microsoft.com/office/drawing/2014/main" id="{0EE66A2F-8614-4D85-A8DD-4E562FE93F90}"/>
              </a:ext>
            </a:extLst>
          </p:cNvPr>
          <p:cNvSpPr>
            <a:spLocks noGrp="1"/>
          </p:cNvSpPr>
          <p:nvPr>
            <p:ph sz="quarter" idx="15"/>
          </p:nvPr>
        </p:nvSpPr>
        <p:spPr>
          <a:xfrm>
            <a:off x="536958" y="1877670"/>
            <a:ext cx="5592460" cy="3888000"/>
          </a:xfrm>
        </p:spPr>
        <p:txBody>
          <a:bodyPr/>
          <a:lstStyle/>
          <a:p>
            <a:r>
              <a:rPr lang="en-US" dirty="0"/>
              <a:t>In 2011</a:t>
            </a:r>
          </a:p>
          <a:p>
            <a:pPr lvl="1"/>
            <a:r>
              <a:rPr lang="en-US" dirty="0"/>
              <a:t>350 000 sites were using ReCAPTCHA</a:t>
            </a:r>
          </a:p>
          <a:p>
            <a:pPr lvl="1"/>
            <a:r>
              <a:rPr lang="en-US" dirty="0"/>
              <a:t>About 100 million words were digitized per day</a:t>
            </a:r>
          </a:p>
          <a:p>
            <a:pPr lvl="1"/>
            <a:r>
              <a:rPr lang="en-US" dirty="0"/>
              <a:t>Equivalent to about 2.5 million books per year</a:t>
            </a:r>
          </a:p>
          <a:p>
            <a:pPr lvl="1"/>
            <a:r>
              <a:rPr lang="en-US" dirty="0"/>
              <a:t>750 million people had helped to recognize at least one word</a:t>
            </a:r>
          </a:p>
          <a:p>
            <a:pPr marL="0" indent="-29700">
              <a:buNone/>
            </a:pPr>
            <a:endParaRPr lang="en-US" dirty="0"/>
          </a:p>
          <a:p>
            <a:pPr marL="0" indent="-29700">
              <a:buNone/>
            </a:pPr>
            <a:r>
              <a:rPr lang="fr-FR" sz="1800" b="0" i="0" u="none" strike="noStrike" baseline="0" dirty="0">
                <a:solidFill>
                  <a:srgbClr val="5B5854"/>
                </a:solidFill>
                <a:latin typeface="Avenir-Medium"/>
              </a:rPr>
              <a:t>Source:</a:t>
            </a:r>
            <a:r>
              <a:rPr lang="fr-FR" sz="1800" b="0" i="0" u="none" strike="noStrike" baseline="0" dirty="0">
                <a:solidFill>
                  <a:srgbClr val="00B0F0"/>
                </a:solidFill>
                <a:latin typeface="Avenir-Medium"/>
              </a:rPr>
              <a:t> </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Massive-</a:t>
            </a:r>
            <a:r>
              <a:rPr lang="fr-FR" sz="1800" b="0" i="0" u="none" strike="noStrike" baseline="0" dirty="0" err="1">
                <a:solidFill>
                  <a:srgbClr val="00B0F0"/>
                </a:solidFill>
                <a:latin typeface="Avenir-Medium"/>
                <a:hlinkClick r:id="rId2">
                  <a:extLst>
                    <a:ext uri="{A12FA001-AC4F-418D-AE19-62706E023703}">
                      <ahyp:hlinkClr xmlns:ahyp="http://schemas.microsoft.com/office/drawing/2018/hyperlinkcolor" val="tx"/>
                    </a:ext>
                  </a:extLst>
                </a:hlinkClick>
              </a:rPr>
              <a:t>scale</a:t>
            </a:r>
            <a:r>
              <a:rPr lang="fr-FR" sz="1800" b="0" i="0" u="none" strike="noStrike" baseline="0" dirty="0">
                <a:solidFill>
                  <a:srgbClr val="00B0F0"/>
                </a:solidFill>
                <a:latin typeface="Avenir-Medium"/>
                <a:hlinkClick r:id="rId2">
                  <a:extLst>
                    <a:ext uri="{A12FA001-AC4F-418D-AE19-62706E023703}">
                      <ahyp:hlinkClr xmlns:ahyp="http://schemas.microsoft.com/office/drawing/2018/hyperlinkcolor" val="tx"/>
                    </a:ext>
                  </a:extLst>
                </a:hlinkClick>
              </a:rPr>
              <a:t> online collaboration </a:t>
            </a:r>
            <a:r>
              <a:rPr lang="fr-FR" sz="1800" b="0" i="0" u="none" strike="noStrike" baseline="0" dirty="0">
                <a:solidFill>
                  <a:srgbClr val="5B5854"/>
                </a:solidFill>
                <a:latin typeface="Avenir-Medium"/>
              </a:rPr>
              <a:t>| Luis von </a:t>
            </a:r>
            <a:r>
              <a:rPr lang="fr-FR" sz="1800" b="0" i="0" u="none" strike="noStrike" baseline="0" dirty="0" err="1">
                <a:solidFill>
                  <a:srgbClr val="5B5854"/>
                </a:solidFill>
                <a:latin typeface="Avenir-Medium"/>
              </a:rPr>
              <a:t>Ahn</a:t>
            </a:r>
            <a:endParaRPr lang="en-US" dirty="0"/>
          </a:p>
        </p:txBody>
      </p:sp>
      <p:pic>
        <p:nvPicPr>
          <p:cNvPr id="8" name="Content Placeholder 7" descr="Graphical user interface, diagram, application&#10;&#10;Description automatically generated">
            <a:extLst>
              <a:ext uri="{FF2B5EF4-FFF2-40B4-BE49-F238E27FC236}">
                <a16:creationId xmlns:a16="http://schemas.microsoft.com/office/drawing/2014/main" id="{A4D24A16-F09A-4BA9-9826-CE5FC644CCA2}"/>
              </a:ext>
            </a:extLst>
          </p:cNvPr>
          <p:cNvPicPr>
            <a:picLocks noGrp="1" noChangeAspect="1"/>
          </p:cNvPicPr>
          <p:nvPr>
            <p:ph sz="quarter" idx="17"/>
          </p:nvPr>
        </p:nvPicPr>
        <p:blipFill>
          <a:blip r:embed="rId3"/>
          <a:stretch>
            <a:fillRect/>
          </a:stretch>
        </p:blipFill>
        <p:spPr>
          <a:xfrm>
            <a:off x="6129418" y="1398588"/>
            <a:ext cx="5332251" cy="4367212"/>
          </a:xfrm>
        </p:spPr>
      </p:pic>
      <p:sp>
        <p:nvSpPr>
          <p:cNvPr id="6" name="Title 5">
            <a:extLst>
              <a:ext uri="{FF2B5EF4-FFF2-40B4-BE49-F238E27FC236}">
                <a16:creationId xmlns:a16="http://schemas.microsoft.com/office/drawing/2014/main" id="{52BD9820-CF77-49BF-A4EC-E8FC4716331F}"/>
              </a:ext>
            </a:extLst>
          </p:cNvPr>
          <p:cNvSpPr>
            <a:spLocks noGrp="1"/>
          </p:cNvSpPr>
          <p:nvPr>
            <p:ph type="title"/>
          </p:nvPr>
        </p:nvSpPr>
        <p:spPr/>
        <p:txBody>
          <a:bodyPr/>
          <a:lstStyle/>
          <a:p>
            <a:r>
              <a:rPr lang="en-US" dirty="0"/>
              <a:t>Crowd-Generated Data</a:t>
            </a:r>
          </a:p>
        </p:txBody>
      </p:sp>
    </p:spTree>
    <p:extLst>
      <p:ext uri="{BB962C8B-B14F-4D97-AF65-F5344CB8AC3E}">
        <p14:creationId xmlns:p14="http://schemas.microsoft.com/office/powerpoint/2010/main" val="1163104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Algorithm Implementation</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32</a:t>
            </a:fld>
            <a:endParaRPr lang="nl-NL"/>
          </a:p>
        </p:txBody>
      </p:sp>
    </p:spTree>
    <p:extLst>
      <p:ext uri="{BB962C8B-B14F-4D97-AF65-F5344CB8AC3E}">
        <p14:creationId xmlns:p14="http://schemas.microsoft.com/office/powerpoint/2010/main" val="2569082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Recommender Systems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33</a:t>
            </a:fld>
            <a:endParaRPr lang="nl-NL"/>
          </a:p>
        </p:txBody>
      </p:sp>
    </p:spTree>
    <p:extLst>
      <p:ext uri="{BB962C8B-B14F-4D97-AF65-F5344CB8AC3E}">
        <p14:creationId xmlns:p14="http://schemas.microsoft.com/office/powerpoint/2010/main" val="3684290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a:t>Feedback; let </a:t>
            </a:r>
            <a:r>
              <a:rPr lang="nl-NL" dirty="0" err="1"/>
              <a:t>the</a:t>
            </a:r>
            <a:r>
              <a:rPr lang="nl-NL" dirty="0"/>
              <a:t> user </a:t>
            </a:r>
            <a:r>
              <a:rPr lang="nl-NL" dirty="0" err="1"/>
              <a:t>know</a:t>
            </a:r>
            <a:r>
              <a:rPr lang="nl-NL" dirty="0"/>
              <a:t> </a:t>
            </a:r>
            <a:r>
              <a:rPr lang="nl-NL" dirty="0" err="1"/>
              <a:t>it’s</a:t>
            </a:r>
            <a:r>
              <a:rPr lang="nl-NL" dirty="0"/>
              <a:t> </a:t>
            </a:r>
            <a:r>
              <a:rPr lang="nl-NL" dirty="0" err="1"/>
              <a:t>responding</a:t>
            </a:r>
            <a:r>
              <a:rPr lang="nl-NL" dirty="0"/>
              <a:t> </a:t>
            </a:r>
            <a:r>
              <a:rPr lang="nl-NL" dirty="0" err="1"/>
              <a:t>to</a:t>
            </a:r>
            <a:r>
              <a:rPr lang="nl-NL" dirty="0"/>
              <a:t> input</a:t>
            </a:r>
          </a:p>
          <a:p>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Adaptive Interfaces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34</a:t>
            </a:fld>
            <a:endParaRPr lang="nl-NL"/>
          </a:p>
        </p:txBody>
      </p:sp>
    </p:spTree>
    <p:extLst>
      <p:ext uri="{BB962C8B-B14F-4D97-AF65-F5344CB8AC3E}">
        <p14:creationId xmlns:p14="http://schemas.microsoft.com/office/powerpoint/2010/main" val="1044068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a:t>Labelling</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35</a:t>
            </a:fld>
            <a:endParaRPr lang="nl-NL"/>
          </a:p>
        </p:txBody>
      </p:sp>
    </p:spTree>
    <p:extLst>
      <p:ext uri="{BB962C8B-B14F-4D97-AF65-F5344CB8AC3E}">
        <p14:creationId xmlns:p14="http://schemas.microsoft.com/office/powerpoint/2010/main" val="1619786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Crowdsourcing</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36</a:t>
            </a:fld>
            <a:endParaRPr lang="nl-NL"/>
          </a:p>
        </p:txBody>
      </p:sp>
    </p:spTree>
    <p:extLst>
      <p:ext uri="{BB962C8B-B14F-4D97-AF65-F5344CB8AC3E}">
        <p14:creationId xmlns:p14="http://schemas.microsoft.com/office/powerpoint/2010/main" val="2690840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55220567-AB7A-EB45-8C2A-AE1742D939A0}"/>
              </a:ext>
            </a:extLst>
          </p:cNvPr>
          <p:cNvSpPr>
            <a:spLocks noGrp="1"/>
          </p:cNvSpPr>
          <p:nvPr>
            <p:ph type="body" sz="quarter" idx="16"/>
          </p:nvPr>
        </p:nvSpPr>
        <p:spPr/>
        <p:txBody>
          <a:bodyPr/>
          <a:lstStyle/>
          <a:p>
            <a:endParaRPr lang="nl-NL"/>
          </a:p>
        </p:txBody>
      </p:sp>
      <p:sp>
        <p:nvSpPr>
          <p:cNvPr id="6" name="Tijdelijke aanduiding voor inhoud 5">
            <a:extLst>
              <a:ext uri="{FF2B5EF4-FFF2-40B4-BE49-F238E27FC236}">
                <a16:creationId xmlns:a16="http://schemas.microsoft.com/office/drawing/2014/main" id="{D29D8F69-4578-6640-BBD2-357271BD511D}"/>
              </a:ext>
            </a:extLst>
          </p:cNvPr>
          <p:cNvSpPr>
            <a:spLocks noGrp="1"/>
          </p:cNvSpPr>
          <p:nvPr>
            <p:ph sz="quarter" idx="15"/>
          </p:nvPr>
        </p:nvSpPr>
        <p:spPr/>
        <p:txBody>
          <a:bodyPr/>
          <a:lstStyle/>
          <a:p>
            <a:endParaRPr lang="nl-NL"/>
          </a:p>
        </p:txBody>
      </p:sp>
      <p:sp>
        <p:nvSpPr>
          <p:cNvPr id="7" name="Tijdelijke aanduiding voor inhoud 6">
            <a:extLst>
              <a:ext uri="{FF2B5EF4-FFF2-40B4-BE49-F238E27FC236}">
                <a16:creationId xmlns:a16="http://schemas.microsoft.com/office/drawing/2014/main" id="{7A9E4492-438F-414D-8C15-4C43B62B468C}"/>
              </a:ext>
            </a:extLst>
          </p:cNvPr>
          <p:cNvSpPr>
            <a:spLocks noGrp="1"/>
          </p:cNvSpPr>
          <p:nvPr>
            <p:ph sz="quarter" idx="17"/>
          </p:nvPr>
        </p:nvSpPr>
        <p:spPr/>
        <p:txBody>
          <a:bodyPr/>
          <a:lstStyle/>
          <a:p>
            <a:endParaRPr lang="nl-NL"/>
          </a:p>
        </p:txBody>
      </p:sp>
      <p:sp>
        <p:nvSpPr>
          <p:cNvPr id="8" name="Titel 7">
            <a:extLst>
              <a:ext uri="{FF2B5EF4-FFF2-40B4-BE49-F238E27FC236}">
                <a16:creationId xmlns:a16="http://schemas.microsoft.com/office/drawing/2014/main" id="{5EC63F8F-10D5-FF4C-B026-02D9AE11FAF1}"/>
              </a:ext>
            </a:extLst>
          </p:cNvPr>
          <p:cNvSpPr>
            <a:spLocks noGrp="1"/>
          </p:cNvSpPr>
          <p:nvPr>
            <p:ph type="title"/>
          </p:nvPr>
        </p:nvSpPr>
        <p:spPr/>
        <p:txBody>
          <a:bodyPr/>
          <a:lstStyle/>
          <a:p>
            <a:endParaRPr lang="nl-NL"/>
          </a:p>
        </p:txBody>
      </p:sp>
      <p:sp>
        <p:nvSpPr>
          <p:cNvPr id="9" name="Tijdelijke aanduiding voor dianummer 8">
            <a:extLst>
              <a:ext uri="{FF2B5EF4-FFF2-40B4-BE49-F238E27FC236}">
                <a16:creationId xmlns:a16="http://schemas.microsoft.com/office/drawing/2014/main" id="{4094E232-CF2A-2245-92FF-D886B7868A70}"/>
              </a:ext>
            </a:extLst>
          </p:cNvPr>
          <p:cNvSpPr>
            <a:spLocks noGrp="1"/>
          </p:cNvSpPr>
          <p:nvPr>
            <p:ph type="sldNum" sz="quarter" idx="12"/>
          </p:nvPr>
        </p:nvSpPr>
        <p:spPr/>
        <p:txBody>
          <a:bodyPr/>
          <a:lstStyle/>
          <a:p>
            <a:fld id="{AA6C878E-6624-8940-965B-E61AF946BCDB}" type="slidenum">
              <a:rPr lang="nl-NL" smtClean="0"/>
              <a:t>37</a:t>
            </a:fld>
            <a:endParaRPr lang="nl-NL"/>
          </a:p>
        </p:txBody>
      </p:sp>
    </p:spTree>
    <p:extLst>
      <p:ext uri="{BB962C8B-B14F-4D97-AF65-F5344CB8AC3E}">
        <p14:creationId xmlns:p14="http://schemas.microsoft.com/office/powerpoint/2010/main" val="2382915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B43473B5-F4C1-5C4E-9A36-3101F48ABFF2}"/>
              </a:ext>
            </a:extLst>
          </p:cNvPr>
          <p:cNvSpPr>
            <a:spLocks noGrp="1"/>
          </p:cNvSpPr>
          <p:nvPr>
            <p:ph sz="quarter" idx="15"/>
          </p:nvPr>
        </p:nvSpPr>
        <p:spPr/>
        <p:txBody>
          <a:bodyPr/>
          <a:lstStyle/>
          <a:p>
            <a:endParaRPr lang="nl-NL"/>
          </a:p>
        </p:txBody>
      </p:sp>
      <p:sp>
        <p:nvSpPr>
          <p:cNvPr id="6" name="Titel 5">
            <a:extLst>
              <a:ext uri="{FF2B5EF4-FFF2-40B4-BE49-F238E27FC236}">
                <a16:creationId xmlns:a16="http://schemas.microsoft.com/office/drawing/2014/main" id="{3074C23F-CEE2-0545-A6C7-6EF4833C1B3E}"/>
              </a:ext>
            </a:extLst>
          </p:cNvPr>
          <p:cNvSpPr>
            <a:spLocks noGrp="1"/>
          </p:cNvSpPr>
          <p:nvPr>
            <p:ph type="title"/>
          </p:nvPr>
        </p:nvSpPr>
        <p:spPr/>
        <p:txBody>
          <a:bodyPr/>
          <a:lstStyle/>
          <a:p>
            <a:endParaRPr lang="nl-NL"/>
          </a:p>
        </p:txBody>
      </p:sp>
      <p:sp>
        <p:nvSpPr>
          <p:cNvPr id="7" name="Tijdelijke aanduiding voor inhoud 6">
            <a:extLst>
              <a:ext uri="{FF2B5EF4-FFF2-40B4-BE49-F238E27FC236}">
                <a16:creationId xmlns:a16="http://schemas.microsoft.com/office/drawing/2014/main" id="{84789773-A748-E244-9C5B-924BD3B393A7}"/>
              </a:ext>
            </a:extLst>
          </p:cNvPr>
          <p:cNvSpPr>
            <a:spLocks noGrp="1"/>
          </p:cNvSpPr>
          <p:nvPr>
            <p:ph sz="quarter" idx="16"/>
          </p:nvPr>
        </p:nvSpPr>
        <p:spPr/>
        <p:txBody>
          <a:bodyPr/>
          <a:lstStyle/>
          <a:p>
            <a:endParaRPr lang="nl-NL"/>
          </a:p>
        </p:txBody>
      </p:sp>
      <p:sp>
        <p:nvSpPr>
          <p:cNvPr id="8" name="Tijdelijke aanduiding voor dianummer 7">
            <a:extLst>
              <a:ext uri="{FF2B5EF4-FFF2-40B4-BE49-F238E27FC236}">
                <a16:creationId xmlns:a16="http://schemas.microsoft.com/office/drawing/2014/main" id="{6CD743B0-BF37-514F-8083-EEDCD3BE5294}"/>
              </a:ext>
            </a:extLst>
          </p:cNvPr>
          <p:cNvSpPr>
            <a:spLocks noGrp="1"/>
          </p:cNvSpPr>
          <p:nvPr>
            <p:ph type="sldNum" sz="quarter" idx="12"/>
          </p:nvPr>
        </p:nvSpPr>
        <p:spPr/>
        <p:txBody>
          <a:bodyPr/>
          <a:lstStyle/>
          <a:p>
            <a:fld id="{AA6C878E-6624-8940-965B-E61AF946BCDB}" type="slidenum">
              <a:rPr lang="nl-NL" smtClean="0"/>
              <a:t>38</a:t>
            </a:fld>
            <a:endParaRPr lang="nl-NL"/>
          </a:p>
        </p:txBody>
      </p:sp>
    </p:spTree>
    <p:extLst>
      <p:ext uri="{BB962C8B-B14F-4D97-AF65-F5344CB8AC3E}">
        <p14:creationId xmlns:p14="http://schemas.microsoft.com/office/powerpoint/2010/main" val="2426487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357B2-F130-994C-978D-DBCD51CD3A77}"/>
              </a:ext>
            </a:extLst>
          </p:cNvPr>
          <p:cNvSpPr>
            <a:spLocks noGrp="1"/>
          </p:cNvSpPr>
          <p:nvPr>
            <p:ph type="title"/>
          </p:nvPr>
        </p:nvSpPr>
        <p:spPr/>
        <p:txBody>
          <a:bodyPr/>
          <a:lstStyle/>
          <a:p>
            <a:endParaRPr lang="nl-NL"/>
          </a:p>
        </p:txBody>
      </p:sp>
      <p:sp>
        <p:nvSpPr>
          <p:cNvPr id="6" name="Tijdelijke aanduiding voor tekst 5">
            <a:extLst>
              <a:ext uri="{FF2B5EF4-FFF2-40B4-BE49-F238E27FC236}">
                <a16:creationId xmlns:a16="http://schemas.microsoft.com/office/drawing/2014/main" id="{854A0324-1C89-0D4D-90F0-63080AC288D9}"/>
              </a:ext>
            </a:extLst>
          </p:cNvPr>
          <p:cNvSpPr>
            <a:spLocks noGrp="1"/>
          </p:cNvSpPr>
          <p:nvPr>
            <p:ph type="body" sz="quarter" idx="16"/>
          </p:nvPr>
        </p:nvSpPr>
        <p:spPr/>
        <p:txBody>
          <a:bodyPr/>
          <a:lstStyle/>
          <a:p>
            <a:endParaRPr lang="nl-NL"/>
          </a:p>
        </p:txBody>
      </p:sp>
      <p:sp>
        <p:nvSpPr>
          <p:cNvPr id="7" name="Tijdelijke aanduiding voor inhoud 6">
            <a:extLst>
              <a:ext uri="{FF2B5EF4-FFF2-40B4-BE49-F238E27FC236}">
                <a16:creationId xmlns:a16="http://schemas.microsoft.com/office/drawing/2014/main" id="{E3D4DAFF-BF9B-BE45-8D07-4A8C49714D98}"/>
              </a:ext>
            </a:extLst>
          </p:cNvPr>
          <p:cNvSpPr>
            <a:spLocks noGrp="1"/>
          </p:cNvSpPr>
          <p:nvPr>
            <p:ph sz="quarter" idx="15"/>
          </p:nvPr>
        </p:nvSpPr>
        <p:spPr/>
        <p:txBody>
          <a:bodyPr/>
          <a:lstStyle/>
          <a:p>
            <a:endParaRPr lang="nl-NL"/>
          </a:p>
        </p:txBody>
      </p:sp>
      <p:sp>
        <p:nvSpPr>
          <p:cNvPr id="8" name="Tijdelijke aanduiding voor tekst 7">
            <a:extLst>
              <a:ext uri="{FF2B5EF4-FFF2-40B4-BE49-F238E27FC236}">
                <a16:creationId xmlns:a16="http://schemas.microsoft.com/office/drawing/2014/main" id="{19C69740-8BAB-D74C-85D1-E199745AA67E}"/>
              </a:ext>
            </a:extLst>
          </p:cNvPr>
          <p:cNvSpPr>
            <a:spLocks noGrp="1"/>
          </p:cNvSpPr>
          <p:nvPr>
            <p:ph type="body" sz="quarter" idx="17"/>
          </p:nvPr>
        </p:nvSpPr>
        <p:spPr/>
        <p:txBody>
          <a:bodyPr/>
          <a:lstStyle/>
          <a:p>
            <a:endParaRPr lang="nl-NL"/>
          </a:p>
        </p:txBody>
      </p:sp>
      <p:sp>
        <p:nvSpPr>
          <p:cNvPr id="9" name="Tijdelijke aanduiding voor inhoud 8">
            <a:extLst>
              <a:ext uri="{FF2B5EF4-FFF2-40B4-BE49-F238E27FC236}">
                <a16:creationId xmlns:a16="http://schemas.microsoft.com/office/drawing/2014/main" id="{F8CA2F56-4CC9-8344-93A2-C9BA800710CA}"/>
              </a:ext>
            </a:extLst>
          </p:cNvPr>
          <p:cNvSpPr>
            <a:spLocks noGrp="1"/>
          </p:cNvSpPr>
          <p:nvPr>
            <p:ph sz="quarter" idx="18"/>
          </p:nvPr>
        </p:nvSpPr>
        <p:spPr/>
        <p:txBody>
          <a:bodyPr/>
          <a:lstStyle/>
          <a:p>
            <a:endParaRPr lang="nl-NL"/>
          </a:p>
        </p:txBody>
      </p:sp>
      <p:sp>
        <p:nvSpPr>
          <p:cNvPr id="10" name="Tijdelijke aanduiding voor dianummer 9">
            <a:extLst>
              <a:ext uri="{FF2B5EF4-FFF2-40B4-BE49-F238E27FC236}">
                <a16:creationId xmlns:a16="http://schemas.microsoft.com/office/drawing/2014/main" id="{5ACF961F-8634-534E-B527-6E231E515F3C}"/>
              </a:ext>
            </a:extLst>
          </p:cNvPr>
          <p:cNvSpPr>
            <a:spLocks noGrp="1"/>
          </p:cNvSpPr>
          <p:nvPr>
            <p:ph type="sldNum" sz="quarter" idx="12"/>
          </p:nvPr>
        </p:nvSpPr>
        <p:spPr/>
        <p:txBody>
          <a:bodyPr/>
          <a:lstStyle/>
          <a:p>
            <a:fld id="{AA6C878E-6624-8940-965B-E61AF946BCDB}" type="slidenum">
              <a:rPr lang="nl-NL" smtClean="0"/>
              <a:t>39</a:t>
            </a:fld>
            <a:endParaRPr lang="nl-NL"/>
          </a:p>
        </p:txBody>
      </p:sp>
    </p:spTree>
    <p:extLst>
      <p:ext uri="{BB962C8B-B14F-4D97-AF65-F5344CB8AC3E}">
        <p14:creationId xmlns:p14="http://schemas.microsoft.com/office/powerpoint/2010/main" val="343918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p:txBody>
          <a:bodyPr/>
          <a:lstStyle/>
          <a:p>
            <a:r>
              <a:rPr lang="en-US" sz="1800" dirty="0"/>
              <a:t>The technological and informational elements of a large-scale information network can, under certain circumstances, constitute part of the material supervenience base for 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58C5D750-95EE-384B-9DE9-0F2829461BB0}"/>
              </a:ext>
            </a:extLst>
          </p:cNvPr>
          <p:cNvSpPr>
            <a:spLocks noGrp="1"/>
          </p:cNvSpPr>
          <p:nvPr>
            <p:ph type="pic" sz="quarter" idx="13"/>
          </p:nvPr>
        </p:nvSpPr>
        <p:spPr/>
      </p:sp>
      <p:sp>
        <p:nvSpPr>
          <p:cNvPr id="6" name="Tijdelijke aanduiding voor dianummer 5">
            <a:extLst>
              <a:ext uri="{FF2B5EF4-FFF2-40B4-BE49-F238E27FC236}">
                <a16:creationId xmlns:a16="http://schemas.microsoft.com/office/drawing/2014/main" id="{4B654C73-031F-BD4B-9E08-65F3B4B77C3B}"/>
              </a:ext>
            </a:extLst>
          </p:cNvPr>
          <p:cNvSpPr>
            <a:spLocks noGrp="1"/>
          </p:cNvSpPr>
          <p:nvPr>
            <p:ph type="sldNum" sz="quarter" idx="12"/>
          </p:nvPr>
        </p:nvSpPr>
        <p:spPr/>
        <p:txBody>
          <a:bodyPr/>
          <a:lstStyle/>
          <a:p>
            <a:fld id="{AA6C878E-6624-8940-965B-E61AF946BCDB}" type="slidenum">
              <a:rPr lang="nl-NL" smtClean="0"/>
              <a:t>40</a:t>
            </a:fld>
            <a:endParaRPr lang="nl-NL"/>
          </a:p>
        </p:txBody>
      </p:sp>
    </p:spTree>
    <p:extLst>
      <p:ext uri="{BB962C8B-B14F-4D97-AF65-F5344CB8AC3E}">
        <p14:creationId xmlns:p14="http://schemas.microsoft.com/office/powerpoint/2010/main" val="4242537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077B4A16-9309-F446-9FE0-349DBD465DB3}"/>
              </a:ext>
            </a:extLst>
          </p:cNvPr>
          <p:cNvSpPr>
            <a:spLocks noGrp="1"/>
          </p:cNvSpPr>
          <p:nvPr>
            <p:ph type="pic" sz="quarter" idx="15"/>
          </p:nvPr>
        </p:nvSpPr>
        <p:spPr/>
      </p:sp>
      <p:sp>
        <p:nvSpPr>
          <p:cNvPr id="3" name="Tijdelijke aanduiding voor tekst 2">
            <a:extLst>
              <a:ext uri="{FF2B5EF4-FFF2-40B4-BE49-F238E27FC236}">
                <a16:creationId xmlns:a16="http://schemas.microsoft.com/office/drawing/2014/main" id="{C9434043-815D-1B44-A371-C4944D029811}"/>
              </a:ext>
            </a:extLst>
          </p:cNvPr>
          <p:cNvSpPr>
            <a:spLocks noGrp="1"/>
          </p:cNvSpPr>
          <p:nvPr>
            <p:ph type="body" sz="quarter" idx="14"/>
          </p:nvPr>
        </p:nvSpPr>
        <p:spPr/>
        <p:txBody>
          <a:bodyPr/>
          <a:lstStyle/>
          <a:p>
            <a:endParaRPr lang="nl-NL"/>
          </a:p>
        </p:txBody>
      </p:sp>
      <p:sp>
        <p:nvSpPr>
          <p:cNvPr id="4" name="Titel 3">
            <a:extLst>
              <a:ext uri="{FF2B5EF4-FFF2-40B4-BE49-F238E27FC236}">
                <a16:creationId xmlns:a16="http://schemas.microsoft.com/office/drawing/2014/main" id="{B7C749F7-AAA1-0447-AF75-5929E1D30CED}"/>
              </a:ext>
            </a:extLst>
          </p:cNvPr>
          <p:cNvSpPr>
            <a:spLocks noGrp="1"/>
          </p:cNvSpPr>
          <p:nvPr>
            <p:ph type="title"/>
          </p:nvPr>
        </p:nvSpPr>
        <p:spPr/>
        <p:txBody>
          <a:bodyPr/>
          <a:lstStyle/>
          <a:p>
            <a:endParaRPr lang="nl-NL"/>
          </a:p>
        </p:txBody>
      </p:sp>
      <p:sp>
        <p:nvSpPr>
          <p:cNvPr id="5" name="Tijdelijke aanduiding voor dianummer 4">
            <a:extLst>
              <a:ext uri="{FF2B5EF4-FFF2-40B4-BE49-F238E27FC236}">
                <a16:creationId xmlns:a16="http://schemas.microsoft.com/office/drawing/2014/main" id="{6BD61D6F-99CF-7C46-A9F2-72441DF5ADAC}"/>
              </a:ext>
            </a:extLst>
          </p:cNvPr>
          <p:cNvSpPr>
            <a:spLocks noGrp="1"/>
          </p:cNvSpPr>
          <p:nvPr>
            <p:ph type="sldNum" sz="quarter" idx="12"/>
          </p:nvPr>
        </p:nvSpPr>
        <p:spPr/>
        <p:txBody>
          <a:bodyPr/>
          <a:lstStyle/>
          <a:p>
            <a:fld id="{AA6C878E-6624-8940-965B-E61AF946BCDB}" type="slidenum">
              <a:rPr lang="nl-NL" smtClean="0"/>
              <a:t>41</a:t>
            </a:fld>
            <a:endParaRPr lang="nl-NL"/>
          </a:p>
        </p:txBody>
      </p:sp>
    </p:spTree>
    <p:extLst>
      <p:ext uri="{BB962C8B-B14F-4D97-AF65-F5344CB8AC3E}">
        <p14:creationId xmlns:p14="http://schemas.microsoft.com/office/powerpoint/2010/main" val="855171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735EEB95-D0F3-614A-A424-D7A67BE410D1}"/>
              </a:ext>
            </a:extLst>
          </p:cNvPr>
          <p:cNvSpPr>
            <a:spLocks noGrp="1"/>
          </p:cNvSpPr>
          <p:nvPr>
            <p:ph type="sldNum" sz="quarter" idx="12"/>
          </p:nvPr>
        </p:nvSpPr>
        <p:spPr/>
        <p:txBody>
          <a:bodyPr/>
          <a:lstStyle/>
          <a:p>
            <a:fld id="{AA6C878E-6624-8940-965B-E61AF946BCDB}" type="slidenum">
              <a:rPr lang="nl-NL" smtClean="0"/>
              <a:t>42</a:t>
            </a:fld>
            <a:endParaRPr lang="nl-NL"/>
          </a:p>
        </p:txBody>
      </p:sp>
      <p:sp>
        <p:nvSpPr>
          <p:cNvPr id="3" name="Tijdelijke aanduiding voor afbeelding 2">
            <a:extLst>
              <a:ext uri="{FF2B5EF4-FFF2-40B4-BE49-F238E27FC236}">
                <a16:creationId xmlns:a16="http://schemas.microsoft.com/office/drawing/2014/main" id="{E7F1D5E6-9E38-2042-B764-E6CB97AB94D6}"/>
              </a:ext>
            </a:extLst>
          </p:cNvPr>
          <p:cNvSpPr>
            <a:spLocks noGrp="1"/>
          </p:cNvSpPr>
          <p:nvPr>
            <p:ph type="pic" sz="quarter" idx="13"/>
          </p:nvPr>
        </p:nvSpPr>
        <p:spPr/>
      </p:sp>
    </p:spTree>
    <p:extLst>
      <p:ext uri="{BB962C8B-B14F-4D97-AF65-F5344CB8AC3E}">
        <p14:creationId xmlns:p14="http://schemas.microsoft.com/office/powerpoint/2010/main" val="2531745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endParaRPr lang="nl-NL"/>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43</a:t>
            </a:fld>
            <a:endParaRPr lang="nl-NL"/>
          </a:p>
        </p:txBody>
      </p:sp>
    </p:spTree>
    <p:extLst>
      <p:ext uri="{BB962C8B-B14F-4D97-AF65-F5344CB8AC3E}">
        <p14:creationId xmlns:p14="http://schemas.microsoft.com/office/powerpoint/2010/main" val="29049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71AA6A-424C-4FFF-B968-60F39CFD8D7F}"/>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3076" name="Picture 4">
            <a:extLst>
              <a:ext uri="{FF2B5EF4-FFF2-40B4-BE49-F238E27FC236}">
                <a16:creationId xmlns:a16="http://schemas.microsoft.com/office/drawing/2014/main" id="{043B4C5C-8EF0-43A5-9ECE-8126FD7E93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2233" b="1223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0049DD-43C9-45D1-BD1D-77C04CB55E54}"/>
              </a:ext>
            </a:extLst>
          </p:cNvPr>
          <p:cNvSpPr txBox="1"/>
          <p:nvPr/>
        </p:nvSpPr>
        <p:spPr>
          <a:xfrm rot="1272306">
            <a:off x="9624922" y="4051515"/>
            <a:ext cx="765906" cy="1446550"/>
          </a:xfrm>
          <a:prstGeom prst="rect">
            <a:avLst/>
          </a:prstGeom>
          <a:noFill/>
        </p:spPr>
        <p:txBody>
          <a:bodyPr wrap="square" rtlCol="0">
            <a:spAutoFit/>
          </a:bodyPr>
          <a:lstStyle/>
          <a:p>
            <a:r>
              <a:rPr lang="en-US" sz="8800" dirty="0">
                <a:solidFill>
                  <a:srgbClr val="002060"/>
                </a:solidFill>
              </a:rPr>
              <a:t>?</a:t>
            </a:r>
            <a:endParaRPr lang="en-US" sz="2400" dirty="0">
              <a:solidFill>
                <a:srgbClr val="002060"/>
              </a:solidFill>
            </a:endParaRPr>
          </a:p>
        </p:txBody>
      </p:sp>
    </p:spTree>
    <p:extLst>
      <p:ext uri="{BB962C8B-B14F-4D97-AF65-F5344CB8AC3E}">
        <p14:creationId xmlns:p14="http://schemas.microsoft.com/office/powerpoint/2010/main" val="249745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53BBB0-C6BF-466C-B8EF-CC12ABA2AAEC}"/>
              </a:ext>
            </a:extLst>
          </p:cNvPr>
          <p:cNvSpPr>
            <a:spLocks noGrp="1"/>
          </p:cNvSpPr>
          <p:nvPr>
            <p:ph type="body" sz="quarter" idx="14"/>
          </p:nvPr>
        </p:nvSpPr>
        <p:spPr/>
        <p:txBody>
          <a:bodyPr/>
          <a:lstStyle/>
          <a:p>
            <a:r>
              <a:rPr lang="en-US" dirty="0"/>
              <a:t>Fundamental &amp; Practices</a:t>
            </a:r>
          </a:p>
        </p:txBody>
      </p:sp>
      <p:sp>
        <p:nvSpPr>
          <p:cNvPr id="3" name="Title 2">
            <a:extLst>
              <a:ext uri="{FF2B5EF4-FFF2-40B4-BE49-F238E27FC236}">
                <a16:creationId xmlns:a16="http://schemas.microsoft.com/office/drawing/2014/main" id="{44073D61-865D-45F8-8C88-C2DD209C9908}"/>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84264D42-8F6E-4FC8-A89B-CC32D603B33B}"/>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129532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1" y="1828840"/>
            <a:ext cx="11245409" cy="4154984"/>
          </a:xfrm>
        </p:spPr>
        <p:txBody>
          <a:bodyPr/>
          <a:lstStyle/>
          <a:p>
            <a:r>
              <a:rPr lang="en-US" b="1" dirty="0"/>
              <a:t>Context dependent</a:t>
            </a:r>
            <a:r>
              <a:rPr lang="en-US" dirty="0"/>
              <a:t>; all experiences are, AI responds to the environment</a:t>
            </a:r>
          </a:p>
          <a:p>
            <a:r>
              <a:rPr lang="en-US" b="1" dirty="0"/>
              <a:t>AI is there to help</a:t>
            </a:r>
            <a:r>
              <a:rPr lang="en-US" dirty="0"/>
              <a:t> you; like a side-kick, so in the eyes of a user AI:</a:t>
            </a:r>
          </a:p>
          <a:p>
            <a:pPr lvl="1"/>
            <a:r>
              <a:rPr lang="en-US" dirty="0"/>
              <a:t>can:</a:t>
            </a:r>
          </a:p>
          <a:p>
            <a:pPr lvl="2"/>
            <a:r>
              <a:rPr lang="en-US" sz="1600" dirty="0"/>
              <a:t>Self-learn</a:t>
            </a:r>
          </a:p>
          <a:p>
            <a:pPr lvl="2"/>
            <a:r>
              <a:rPr lang="en-US" sz="1600" dirty="0"/>
              <a:t>Anticipate</a:t>
            </a:r>
          </a:p>
          <a:p>
            <a:pPr lvl="2"/>
            <a:r>
              <a:rPr lang="en-US" sz="1600" dirty="0"/>
              <a:t>Respond</a:t>
            </a:r>
          </a:p>
          <a:p>
            <a:pPr lvl="2"/>
            <a:r>
              <a:rPr lang="en-US" sz="1600" dirty="0"/>
              <a:t>(simulate) problem-solving</a:t>
            </a:r>
          </a:p>
          <a:p>
            <a:pPr lvl="1"/>
            <a:r>
              <a:rPr lang="en-US" dirty="0"/>
              <a:t>is: </a:t>
            </a:r>
          </a:p>
          <a:p>
            <a:pPr lvl="2"/>
            <a:r>
              <a:rPr lang="en-US" sz="1600" dirty="0"/>
              <a:t>Personal</a:t>
            </a:r>
          </a:p>
          <a:p>
            <a:pPr lvl="2"/>
            <a:r>
              <a:rPr lang="en-US" sz="1600" dirty="0"/>
              <a:t>Familiar</a:t>
            </a:r>
          </a:p>
          <a:p>
            <a:pPr lvl="2"/>
            <a:r>
              <a:rPr lang="en-US" sz="1600" dirty="0"/>
              <a:t>In motion</a:t>
            </a:r>
          </a:p>
          <a:p>
            <a:pPr lvl="2"/>
            <a:r>
              <a:rPr lang="en-US" sz="1600" dirty="0"/>
              <a:t>Friendly</a:t>
            </a:r>
          </a:p>
          <a:p>
            <a:pPr lvl="2"/>
            <a:r>
              <a:rPr lang="en-US" sz="1600" dirty="0"/>
              <a:t>Unobtrusive</a:t>
            </a:r>
          </a:p>
          <a:p>
            <a:pPr lvl="1"/>
            <a:endParaRPr lang="en-US" dirty="0"/>
          </a:p>
          <a:p>
            <a:endParaRPr lang="en-US"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User-</a:t>
            </a:r>
            <a:r>
              <a:rPr lang="en-NL" dirty="0" err="1"/>
              <a:t>Centered</a:t>
            </a:r>
            <a:r>
              <a:rPr lang="en-NL" dirty="0"/>
              <a:t> AI</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9</a:t>
            </a:fld>
            <a:endParaRPr lang="nl-NL"/>
          </a:p>
        </p:txBody>
      </p:sp>
      <p:pic>
        <p:nvPicPr>
          <p:cNvPr id="12290" name="Picture 2">
            <a:extLst>
              <a:ext uri="{FF2B5EF4-FFF2-40B4-BE49-F238E27FC236}">
                <a16:creationId xmlns:a16="http://schemas.microsoft.com/office/drawing/2014/main" id="{89E95BF4-36E8-4399-9B58-5025FDC11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043" y="2273299"/>
            <a:ext cx="4445579" cy="296371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A443BF4-CD04-494F-A5A4-19870392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010" y="3906332"/>
            <a:ext cx="3751117" cy="2110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8EA1856-8B31-4C6F-89CD-31ADC9CF5F10}"/>
              </a:ext>
            </a:extLst>
          </p:cNvPr>
          <p:cNvSpPr txBox="1">
            <a:spLocks/>
          </p:cNvSpPr>
          <p:nvPr/>
        </p:nvSpPr>
        <p:spPr>
          <a:xfrm>
            <a:off x="537882" y="1316215"/>
            <a:ext cx="11144922" cy="471498"/>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F0"/>
                </a:solidFill>
              </a:rPr>
              <a:t>Perceiving AI</a:t>
            </a:r>
          </a:p>
        </p:txBody>
      </p:sp>
    </p:spTree>
    <p:extLst>
      <p:ext uri="{BB962C8B-B14F-4D97-AF65-F5344CB8AC3E}">
        <p14:creationId xmlns:p14="http://schemas.microsoft.com/office/powerpoint/2010/main" val="9868454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BUas Powerpoint</Template>
  <TotalTime>2936</TotalTime>
  <Words>2124</Words>
  <Application>Microsoft Office PowerPoint</Application>
  <PresentationFormat>Widescreen</PresentationFormat>
  <Paragraphs>273</Paragraphs>
  <Slides>43</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Arial</vt:lpstr>
      <vt:lpstr>Avenir-Medium</vt:lpstr>
      <vt:lpstr>Calibri</vt:lpstr>
      <vt:lpstr>charter</vt:lpstr>
      <vt:lpstr>Google Sans Text</vt:lpstr>
      <vt:lpstr>Lato</vt:lpstr>
      <vt:lpstr>Open Sans</vt:lpstr>
      <vt:lpstr>Open Sans SemiBold</vt:lpstr>
      <vt:lpstr>Open Sans SemiBold</vt:lpstr>
      <vt:lpstr>TITLE SIDE</vt:lpstr>
      <vt:lpstr>TEXT SLIDE</vt:lpstr>
      <vt:lpstr>Human-Centered Artificial Intelligence (HCAI)</vt:lpstr>
      <vt:lpstr>Overview</vt:lpstr>
      <vt:lpstr>Extended Mind Theory</vt:lpstr>
      <vt:lpstr>Network-Enabled Cognition Theory</vt:lpstr>
      <vt:lpstr>Interaction</vt:lpstr>
      <vt:lpstr>Human-Centered Artificial Intelligence</vt:lpstr>
      <vt:lpstr>PowerPoint Presentation</vt:lpstr>
      <vt:lpstr>Human-Centered Artificial Intelligence</vt:lpstr>
      <vt:lpstr>User-Centered AI</vt:lpstr>
      <vt:lpstr>User-Centered AI</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HCAI Fundamentals</vt:lpstr>
      <vt:lpstr>PowerPoint Presentation</vt:lpstr>
      <vt:lpstr>HCAI: Applications &amp; Methods</vt:lpstr>
      <vt:lpstr>Crowd-Generated Data</vt:lpstr>
      <vt:lpstr>Crowd-Generated Data</vt:lpstr>
      <vt:lpstr>Crowd-Generated Data</vt:lpstr>
      <vt:lpstr>Crowd-Generated Data</vt:lpstr>
      <vt:lpstr>Crowd-Generated Data</vt:lpstr>
      <vt:lpstr>Crowd-Generated Data</vt:lpstr>
      <vt:lpstr>Crowd-Generated Data</vt:lpstr>
      <vt:lpstr>Crowd-Generated Data</vt:lpstr>
      <vt:lpstr>AI Algorithm Implementation</vt:lpstr>
      <vt:lpstr>Recommender Systems</vt:lpstr>
      <vt:lpstr>Adaptive Interfaces</vt:lpstr>
      <vt:lpstr>Labelling</vt:lpstr>
      <vt:lpstr>Crowdsourcing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Human-Centered Artificial Intelligence (HCAI)</dc:title>
  <dc:creator>Heijligers, Bram</dc:creator>
  <cp:lastModifiedBy>Heijligers, Bram</cp:lastModifiedBy>
  <cp:revision>40</cp:revision>
  <dcterms:created xsi:type="dcterms:W3CDTF">2022-03-28T12:40:40Z</dcterms:created>
  <dcterms:modified xsi:type="dcterms:W3CDTF">2022-04-03T19:29:03Z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